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handoutMasterIdLst>
    <p:handoutMasterId r:id="rId11"/>
  </p:handoutMasterIdLst>
  <p:sldIdLst>
    <p:sldId id="352" r:id="rId2"/>
    <p:sldId id="355" r:id="rId3"/>
    <p:sldId id="358" r:id="rId4"/>
    <p:sldId id="356" r:id="rId5"/>
    <p:sldId id="359" r:id="rId6"/>
    <p:sldId id="357" r:id="rId7"/>
    <p:sldId id="362" r:id="rId8"/>
    <p:sldId id="360" r:id="rId9"/>
  </p:sldIdLst>
  <p:sldSz cx="9144000" cy="6858000" type="screen4x3"/>
  <p:notesSz cx="6735763" cy="9866313"/>
  <p:defaultTextStyle>
    <a:defPPr>
      <a:defRPr lang="ja-JP"/>
    </a:defPPr>
    <a:lvl1pPr algn="l" rtl="0" eaLnBrk="0" fontAlgn="base" hangingPunct="0">
      <a:spcBef>
        <a:spcPct val="0"/>
      </a:spcBef>
      <a:spcAft>
        <a:spcPct val="0"/>
      </a:spcAft>
      <a:defRPr kumimoji="1" sz="900"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sz="900"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sz="900"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sz="900"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sz="900"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900"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900"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900"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900"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4DABB2"/>
    <a:srgbClr val="DAEDEF"/>
    <a:srgbClr val="306A6E"/>
    <a:srgbClr val="B5F6FD"/>
    <a:srgbClr val="FFCCFF"/>
    <a:srgbClr val="3C8C93"/>
    <a:srgbClr val="317277"/>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13" autoAdjust="0"/>
    <p:restoredTop sz="96429" autoAdjust="0"/>
  </p:normalViewPr>
  <p:slideViewPr>
    <p:cSldViewPr snapToGrid="0">
      <p:cViewPr varScale="1">
        <p:scale>
          <a:sx n="105" d="100"/>
          <a:sy n="105" d="100"/>
        </p:scale>
        <p:origin x="20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49" d="100"/>
          <a:sy n="49" d="100"/>
        </p:scale>
        <p:origin x="-2922" y="-96"/>
      </p:cViewPr>
      <p:guideLst>
        <p:guide orient="horz" pos="3107"/>
        <p:guide pos="212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6" y="6"/>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4" tIns="45303" rIns="90604" bIns="45303" numCol="1" anchor="t" anchorCtr="0" compatLnSpc="1">
            <a:prstTxWarp prst="textNoShape">
              <a:avLst/>
            </a:prstTxWarp>
          </a:bodyPr>
          <a:lstStyle>
            <a:lvl1pPr defTabSz="905355" eaLnBrk="1" hangingPunct="1">
              <a:lnSpc>
                <a:spcPct val="100000"/>
              </a:lnSpc>
              <a:spcBef>
                <a:spcPct val="0"/>
              </a:spcBef>
              <a:defRPr sz="1200"/>
            </a:lvl1pPr>
          </a:lstStyle>
          <a:p>
            <a:pPr>
              <a:defRPr/>
            </a:pPr>
            <a:endParaRPr lang="en-US" altLang="ja-JP"/>
          </a:p>
        </p:txBody>
      </p:sp>
      <p:sp>
        <p:nvSpPr>
          <p:cNvPr id="19459" name="Rectangle 3"/>
          <p:cNvSpPr>
            <a:spLocks noGrp="1" noChangeArrowheads="1"/>
          </p:cNvSpPr>
          <p:nvPr>
            <p:ph type="dt" sz="quarter" idx="1"/>
          </p:nvPr>
        </p:nvSpPr>
        <p:spPr bwMode="auto">
          <a:xfrm>
            <a:off x="3814763" y="6"/>
            <a:ext cx="2919412"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4" tIns="45303" rIns="90604" bIns="45303" numCol="1" anchor="t" anchorCtr="0" compatLnSpc="1">
            <a:prstTxWarp prst="textNoShape">
              <a:avLst/>
            </a:prstTxWarp>
          </a:bodyPr>
          <a:lstStyle>
            <a:lvl1pPr algn="r" defTabSz="905355" eaLnBrk="1" hangingPunct="1">
              <a:lnSpc>
                <a:spcPct val="100000"/>
              </a:lnSpc>
              <a:spcBef>
                <a:spcPct val="0"/>
              </a:spcBef>
              <a:defRPr sz="1200"/>
            </a:lvl1pPr>
          </a:lstStyle>
          <a:p>
            <a:pPr>
              <a:defRPr/>
            </a:pPr>
            <a:endParaRPr lang="en-US" altLang="ja-JP"/>
          </a:p>
        </p:txBody>
      </p:sp>
      <p:sp>
        <p:nvSpPr>
          <p:cNvPr id="19460" name="Rectangle 4"/>
          <p:cNvSpPr>
            <a:spLocks noGrp="1" noChangeArrowheads="1"/>
          </p:cNvSpPr>
          <p:nvPr>
            <p:ph type="ftr" sz="quarter" idx="2"/>
          </p:nvPr>
        </p:nvSpPr>
        <p:spPr bwMode="auto">
          <a:xfrm>
            <a:off x="6" y="9371013"/>
            <a:ext cx="2919413"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4" tIns="45303" rIns="90604" bIns="45303" numCol="1" anchor="b" anchorCtr="0" compatLnSpc="1">
            <a:prstTxWarp prst="textNoShape">
              <a:avLst/>
            </a:prstTxWarp>
          </a:bodyPr>
          <a:lstStyle>
            <a:lvl1pPr defTabSz="905355" eaLnBrk="1" hangingPunct="1">
              <a:lnSpc>
                <a:spcPct val="100000"/>
              </a:lnSpc>
              <a:spcBef>
                <a:spcPct val="0"/>
              </a:spcBef>
              <a:defRPr sz="1200"/>
            </a:lvl1pPr>
          </a:lstStyle>
          <a:p>
            <a:pPr>
              <a:defRPr/>
            </a:pPr>
            <a:endParaRPr lang="en-US" altLang="ja-JP"/>
          </a:p>
        </p:txBody>
      </p:sp>
      <p:sp>
        <p:nvSpPr>
          <p:cNvPr id="19461" name="Rectangle 5"/>
          <p:cNvSpPr>
            <a:spLocks noGrp="1" noChangeArrowheads="1"/>
          </p:cNvSpPr>
          <p:nvPr>
            <p:ph type="sldNum" sz="quarter" idx="3"/>
          </p:nvPr>
        </p:nvSpPr>
        <p:spPr bwMode="auto">
          <a:xfrm>
            <a:off x="3814763" y="9371013"/>
            <a:ext cx="2919412"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4" tIns="45303" rIns="90604" bIns="45303" numCol="1" anchor="b" anchorCtr="0" compatLnSpc="1">
            <a:prstTxWarp prst="textNoShape">
              <a:avLst/>
            </a:prstTxWarp>
          </a:bodyPr>
          <a:lstStyle>
            <a:lvl1pPr algn="r" defTabSz="905355" eaLnBrk="1" hangingPunct="1">
              <a:lnSpc>
                <a:spcPct val="100000"/>
              </a:lnSpc>
              <a:spcBef>
                <a:spcPct val="0"/>
              </a:spcBef>
              <a:defRPr sz="1200"/>
            </a:lvl1pPr>
          </a:lstStyle>
          <a:p>
            <a:pPr>
              <a:defRPr/>
            </a:pPr>
            <a:fld id="{92A0F7A0-06F1-4187-8212-FE8BD32F008F}" type="slidenum">
              <a:rPr lang="en-US" altLang="ja-JP"/>
              <a:pPr>
                <a:defRPr/>
              </a:pPr>
              <a:t>‹#›</a:t>
            </a:fld>
            <a:endParaRPr lang="en-US" altLang="ja-JP"/>
          </a:p>
        </p:txBody>
      </p:sp>
    </p:spTree>
    <p:extLst>
      <p:ext uri="{BB962C8B-B14F-4D97-AF65-F5344CB8AC3E}">
        <p14:creationId xmlns:p14="http://schemas.microsoft.com/office/powerpoint/2010/main" val="200476123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6" y="6"/>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4" tIns="45303" rIns="90604" bIns="45303" numCol="1" anchor="t" anchorCtr="0" compatLnSpc="1">
            <a:prstTxWarp prst="textNoShape">
              <a:avLst/>
            </a:prstTxWarp>
          </a:bodyPr>
          <a:lstStyle>
            <a:lvl1pPr defTabSz="905355" eaLnBrk="1" hangingPunct="1">
              <a:lnSpc>
                <a:spcPct val="100000"/>
              </a:lnSpc>
              <a:spcBef>
                <a:spcPct val="0"/>
              </a:spcBef>
              <a:defRPr sz="1200"/>
            </a:lvl1pPr>
          </a:lstStyle>
          <a:p>
            <a:pPr>
              <a:defRPr/>
            </a:pPr>
            <a:endParaRPr lang="en-US" altLang="ja-JP"/>
          </a:p>
        </p:txBody>
      </p:sp>
      <p:sp>
        <p:nvSpPr>
          <p:cNvPr id="18435" name="Rectangle 3"/>
          <p:cNvSpPr>
            <a:spLocks noGrp="1" noChangeArrowheads="1"/>
          </p:cNvSpPr>
          <p:nvPr>
            <p:ph type="dt" idx="1"/>
          </p:nvPr>
        </p:nvSpPr>
        <p:spPr bwMode="auto">
          <a:xfrm>
            <a:off x="3814763" y="6"/>
            <a:ext cx="2919412"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4" tIns="45303" rIns="90604" bIns="45303" numCol="1" anchor="t" anchorCtr="0" compatLnSpc="1">
            <a:prstTxWarp prst="textNoShape">
              <a:avLst/>
            </a:prstTxWarp>
          </a:bodyPr>
          <a:lstStyle>
            <a:lvl1pPr algn="r" defTabSz="905355" eaLnBrk="1" hangingPunct="1">
              <a:lnSpc>
                <a:spcPct val="100000"/>
              </a:lnSpc>
              <a:spcBef>
                <a:spcPct val="0"/>
              </a:spcBef>
              <a:defRPr sz="1200"/>
            </a:lvl1pPr>
          </a:lstStyle>
          <a:p>
            <a:pPr>
              <a:defRPr/>
            </a:pPr>
            <a:endParaRPr lang="en-US" altLang="ja-JP"/>
          </a:p>
        </p:txBody>
      </p:sp>
      <p:sp>
        <p:nvSpPr>
          <p:cNvPr id="2052" name="Rectangle 4"/>
          <p:cNvSpPr>
            <a:spLocks noGrp="1" noRot="1" noChangeAspect="1" noChangeArrowheads="1" noTextEdit="1"/>
          </p:cNvSpPr>
          <p:nvPr>
            <p:ph type="sldImg" idx="2"/>
          </p:nvPr>
        </p:nvSpPr>
        <p:spPr bwMode="auto">
          <a:xfrm>
            <a:off x="903288" y="739775"/>
            <a:ext cx="4929187" cy="36988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73104" y="4684713"/>
            <a:ext cx="5389563" cy="444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4" tIns="45303" rIns="90604" bIns="4530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8438" name="Rectangle 6"/>
          <p:cNvSpPr>
            <a:spLocks noGrp="1" noChangeArrowheads="1"/>
          </p:cNvSpPr>
          <p:nvPr>
            <p:ph type="ftr" sz="quarter" idx="4"/>
          </p:nvPr>
        </p:nvSpPr>
        <p:spPr bwMode="auto">
          <a:xfrm>
            <a:off x="6" y="9371013"/>
            <a:ext cx="2919413"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4" tIns="45303" rIns="90604" bIns="45303" numCol="1" anchor="b" anchorCtr="0" compatLnSpc="1">
            <a:prstTxWarp prst="textNoShape">
              <a:avLst/>
            </a:prstTxWarp>
          </a:bodyPr>
          <a:lstStyle>
            <a:lvl1pPr defTabSz="905355" eaLnBrk="1" hangingPunct="1">
              <a:lnSpc>
                <a:spcPct val="100000"/>
              </a:lnSpc>
              <a:spcBef>
                <a:spcPct val="0"/>
              </a:spcBef>
              <a:defRPr sz="1200"/>
            </a:lvl1pPr>
          </a:lstStyle>
          <a:p>
            <a:pPr>
              <a:defRPr/>
            </a:pPr>
            <a:endParaRPr lang="en-US" altLang="ja-JP"/>
          </a:p>
        </p:txBody>
      </p:sp>
      <p:sp>
        <p:nvSpPr>
          <p:cNvPr id="18439" name="Rectangle 7"/>
          <p:cNvSpPr>
            <a:spLocks noGrp="1" noChangeArrowheads="1"/>
          </p:cNvSpPr>
          <p:nvPr>
            <p:ph type="sldNum" sz="quarter" idx="5"/>
          </p:nvPr>
        </p:nvSpPr>
        <p:spPr bwMode="auto">
          <a:xfrm>
            <a:off x="3814763" y="9371013"/>
            <a:ext cx="2919412"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4" tIns="45303" rIns="90604" bIns="45303" numCol="1" anchor="b" anchorCtr="0" compatLnSpc="1">
            <a:prstTxWarp prst="textNoShape">
              <a:avLst/>
            </a:prstTxWarp>
          </a:bodyPr>
          <a:lstStyle>
            <a:lvl1pPr algn="r" defTabSz="905355" eaLnBrk="1" hangingPunct="1">
              <a:lnSpc>
                <a:spcPct val="100000"/>
              </a:lnSpc>
              <a:spcBef>
                <a:spcPct val="0"/>
              </a:spcBef>
              <a:defRPr sz="1200"/>
            </a:lvl1pPr>
          </a:lstStyle>
          <a:p>
            <a:pPr>
              <a:defRPr/>
            </a:pPr>
            <a:fld id="{273242DE-BC2D-48BA-A924-A5B3259EA563}" type="slidenum">
              <a:rPr lang="en-US" altLang="ja-JP"/>
              <a:pPr>
                <a:defRPr/>
              </a:pPr>
              <a:t>‹#›</a:t>
            </a:fld>
            <a:endParaRPr lang="en-US" altLang="ja-JP"/>
          </a:p>
        </p:txBody>
      </p:sp>
    </p:spTree>
    <p:extLst>
      <p:ext uri="{BB962C8B-B14F-4D97-AF65-F5344CB8AC3E}">
        <p14:creationId xmlns:p14="http://schemas.microsoft.com/office/powerpoint/2010/main" val="123430579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071813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870775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031151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1333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568745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606890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593393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82375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1"/>
          </p:nvPr>
        </p:nvSpPr>
        <p:spPr>
          <a:ln/>
        </p:spPr>
        <p:txBody>
          <a:bodyPr/>
          <a:lstStyle>
            <a:lvl1pPr>
              <a:defRPr/>
            </a:lvl1pPr>
          </a:lstStyle>
          <a:p>
            <a:pPr>
              <a:defRPr/>
            </a:pPr>
            <a:fld id="{C2B6B228-4E45-4006-AC24-36DF63E7E6E3}" type="slidenum">
              <a:rPr lang="en-US" altLang="ja-JP"/>
              <a:pPr>
                <a:defRPr/>
              </a:pPr>
              <a:t>‹#›</a:t>
            </a:fld>
            <a:endParaRPr lang="en-US" altLang="ja-JP"/>
          </a:p>
        </p:txBody>
      </p:sp>
    </p:spTree>
    <p:extLst>
      <p:ext uri="{BB962C8B-B14F-4D97-AF65-F5344CB8AC3E}">
        <p14:creationId xmlns:p14="http://schemas.microsoft.com/office/powerpoint/2010/main" val="3595366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1"/>
          </p:nvPr>
        </p:nvSpPr>
        <p:spPr>
          <a:ln/>
        </p:spPr>
        <p:txBody>
          <a:bodyPr/>
          <a:lstStyle>
            <a:lvl1pPr>
              <a:defRPr/>
            </a:lvl1pPr>
          </a:lstStyle>
          <a:p>
            <a:pPr>
              <a:defRPr/>
            </a:pPr>
            <a:fld id="{428EDDD4-7C34-4A01-BA67-863E8DCB89C1}" type="slidenum">
              <a:rPr lang="en-US" altLang="ja-JP"/>
              <a:pPr>
                <a:defRPr/>
              </a:pPr>
              <a:t>‹#›</a:t>
            </a:fld>
            <a:endParaRPr lang="en-US" altLang="ja-JP"/>
          </a:p>
        </p:txBody>
      </p:sp>
    </p:spTree>
    <p:extLst>
      <p:ext uri="{BB962C8B-B14F-4D97-AF65-F5344CB8AC3E}">
        <p14:creationId xmlns:p14="http://schemas.microsoft.com/office/powerpoint/2010/main" val="644763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1"/>
          </p:nvPr>
        </p:nvSpPr>
        <p:spPr>
          <a:ln/>
        </p:spPr>
        <p:txBody>
          <a:bodyPr/>
          <a:lstStyle>
            <a:lvl1pPr>
              <a:defRPr/>
            </a:lvl1pPr>
          </a:lstStyle>
          <a:p>
            <a:pPr>
              <a:defRPr/>
            </a:pPr>
            <a:fld id="{877DACDF-250C-413F-852C-C3760FBE358A}" type="slidenum">
              <a:rPr lang="en-US" altLang="ja-JP"/>
              <a:pPr>
                <a:defRPr/>
              </a:pPr>
              <a:t>‹#›</a:t>
            </a:fld>
            <a:endParaRPr lang="en-US" altLang="ja-JP"/>
          </a:p>
        </p:txBody>
      </p:sp>
    </p:spTree>
    <p:extLst>
      <p:ext uri="{BB962C8B-B14F-4D97-AF65-F5344CB8AC3E}">
        <p14:creationId xmlns:p14="http://schemas.microsoft.com/office/powerpoint/2010/main" val="674386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マスター タイトルの書式設定</a:t>
            </a:r>
          </a:p>
        </p:txBody>
      </p:sp>
      <p:sp>
        <p:nvSpPr>
          <p:cNvPr id="3" name="表プレースホルダー 2"/>
          <p:cNvSpPr>
            <a:spLocks noGrp="1"/>
          </p:cNvSpPr>
          <p:nvPr>
            <p:ph type="tbl" idx="1"/>
          </p:nvPr>
        </p:nvSpPr>
        <p:spPr>
          <a:xfrm>
            <a:off x="457200" y="1600200"/>
            <a:ext cx="82296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1"/>
          </p:nvPr>
        </p:nvSpPr>
        <p:spPr>
          <a:ln/>
        </p:spPr>
        <p:txBody>
          <a:bodyPr/>
          <a:lstStyle>
            <a:lvl1pPr>
              <a:defRPr/>
            </a:lvl1pPr>
          </a:lstStyle>
          <a:p>
            <a:pPr>
              <a:defRPr/>
            </a:pPr>
            <a:fld id="{FA4AD375-732A-4B80-87B5-AA7D47075FFA}" type="slidenum">
              <a:rPr lang="en-US" altLang="ja-JP"/>
              <a:pPr>
                <a:defRPr/>
              </a:pPr>
              <a:t>‹#›</a:t>
            </a:fld>
            <a:endParaRPr lang="en-US" altLang="ja-JP"/>
          </a:p>
        </p:txBody>
      </p:sp>
    </p:spTree>
    <p:extLst>
      <p:ext uri="{BB962C8B-B14F-4D97-AF65-F5344CB8AC3E}">
        <p14:creationId xmlns:p14="http://schemas.microsoft.com/office/powerpoint/2010/main" val="2936996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1"/>
          </p:nvPr>
        </p:nvSpPr>
        <p:spPr>
          <a:ln/>
        </p:spPr>
        <p:txBody>
          <a:bodyPr/>
          <a:lstStyle>
            <a:lvl1pPr>
              <a:defRPr/>
            </a:lvl1pPr>
          </a:lstStyle>
          <a:p>
            <a:pPr>
              <a:defRPr/>
            </a:pPr>
            <a:fld id="{55EA5A6D-0C41-401D-9B3B-2492A5A189B0}" type="slidenum">
              <a:rPr lang="en-US" altLang="ja-JP"/>
              <a:pPr>
                <a:defRPr/>
              </a:pPr>
              <a:t>‹#›</a:t>
            </a:fld>
            <a:endParaRPr lang="en-US" altLang="ja-JP"/>
          </a:p>
        </p:txBody>
      </p:sp>
    </p:spTree>
    <p:extLst>
      <p:ext uri="{BB962C8B-B14F-4D97-AF65-F5344CB8AC3E}">
        <p14:creationId xmlns:p14="http://schemas.microsoft.com/office/powerpoint/2010/main" val="1411049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1"/>
          </p:nvPr>
        </p:nvSpPr>
        <p:spPr>
          <a:ln/>
        </p:spPr>
        <p:txBody>
          <a:bodyPr/>
          <a:lstStyle>
            <a:lvl1pPr>
              <a:defRPr/>
            </a:lvl1pPr>
          </a:lstStyle>
          <a:p>
            <a:pPr>
              <a:defRPr/>
            </a:pPr>
            <a:fld id="{E266B501-3E33-48DD-A0CA-AFB5D89D315A}" type="slidenum">
              <a:rPr lang="en-US" altLang="ja-JP"/>
              <a:pPr>
                <a:defRPr/>
              </a:pPr>
              <a:t>‹#›</a:t>
            </a:fld>
            <a:endParaRPr lang="en-US" altLang="ja-JP"/>
          </a:p>
        </p:txBody>
      </p:sp>
    </p:spTree>
    <p:extLst>
      <p:ext uri="{BB962C8B-B14F-4D97-AF65-F5344CB8AC3E}">
        <p14:creationId xmlns:p14="http://schemas.microsoft.com/office/powerpoint/2010/main" val="3616137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1"/>
          </p:nvPr>
        </p:nvSpPr>
        <p:spPr>
          <a:ln/>
        </p:spPr>
        <p:txBody>
          <a:bodyPr/>
          <a:lstStyle>
            <a:lvl1pPr>
              <a:defRPr/>
            </a:lvl1pPr>
          </a:lstStyle>
          <a:p>
            <a:pPr>
              <a:defRPr/>
            </a:pPr>
            <a:fld id="{FAD82D97-5DE5-4469-8CFB-2A9CFD1C78BB}" type="slidenum">
              <a:rPr lang="en-US" altLang="ja-JP"/>
              <a:pPr>
                <a:defRPr/>
              </a:pPr>
              <a:t>‹#›</a:t>
            </a:fld>
            <a:endParaRPr lang="en-US" altLang="ja-JP"/>
          </a:p>
        </p:txBody>
      </p:sp>
    </p:spTree>
    <p:extLst>
      <p:ext uri="{BB962C8B-B14F-4D97-AF65-F5344CB8AC3E}">
        <p14:creationId xmlns:p14="http://schemas.microsoft.com/office/powerpoint/2010/main" val="1615566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6"/>
          <p:cNvSpPr>
            <a:spLocks noGrp="1" noChangeArrowheads="1"/>
          </p:cNvSpPr>
          <p:nvPr>
            <p:ph type="sldNum" sz="quarter" idx="11"/>
          </p:nvPr>
        </p:nvSpPr>
        <p:spPr>
          <a:ln/>
        </p:spPr>
        <p:txBody>
          <a:bodyPr/>
          <a:lstStyle>
            <a:lvl1pPr>
              <a:defRPr/>
            </a:lvl1pPr>
          </a:lstStyle>
          <a:p>
            <a:pPr>
              <a:defRPr/>
            </a:pPr>
            <a:fld id="{2492D7A7-8DBF-4786-90A4-FAFEA23A3B9D}" type="slidenum">
              <a:rPr lang="en-US" altLang="ja-JP"/>
              <a:pPr>
                <a:defRPr/>
              </a:pPr>
              <a:t>‹#›</a:t>
            </a:fld>
            <a:endParaRPr lang="en-US" altLang="ja-JP"/>
          </a:p>
        </p:txBody>
      </p:sp>
    </p:spTree>
    <p:extLst>
      <p:ext uri="{BB962C8B-B14F-4D97-AF65-F5344CB8AC3E}">
        <p14:creationId xmlns:p14="http://schemas.microsoft.com/office/powerpoint/2010/main" val="509440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1"/>
          </p:nvPr>
        </p:nvSpPr>
        <p:spPr>
          <a:ln/>
        </p:spPr>
        <p:txBody>
          <a:bodyPr/>
          <a:lstStyle>
            <a:lvl1pPr>
              <a:defRPr/>
            </a:lvl1pPr>
          </a:lstStyle>
          <a:p>
            <a:pPr>
              <a:defRPr/>
            </a:pPr>
            <a:fld id="{EFF46106-9886-4653-A6DE-E06C63B89E92}" type="slidenum">
              <a:rPr lang="en-US" altLang="ja-JP"/>
              <a:pPr>
                <a:defRPr/>
              </a:pPr>
              <a:t>‹#›</a:t>
            </a:fld>
            <a:endParaRPr lang="en-US" altLang="ja-JP"/>
          </a:p>
        </p:txBody>
      </p:sp>
    </p:spTree>
    <p:extLst>
      <p:ext uri="{BB962C8B-B14F-4D97-AF65-F5344CB8AC3E}">
        <p14:creationId xmlns:p14="http://schemas.microsoft.com/office/powerpoint/2010/main" val="316282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6"/>
          <p:cNvSpPr>
            <a:spLocks noGrp="1" noChangeArrowheads="1"/>
          </p:cNvSpPr>
          <p:nvPr>
            <p:ph type="sldNum" sz="quarter" idx="11"/>
          </p:nvPr>
        </p:nvSpPr>
        <p:spPr>
          <a:ln/>
        </p:spPr>
        <p:txBody>
          <a:bodyPr/>
          <a:lstStyle>
            <a:lvl1pPr>
              <a:defRPr/>
            </a:lvl1pPr>
          </a:lstStyle>
          <a:p>
            <a:pPr>
              <a:defRPr/>
            </a:pPr>
            <a:fld id="{8EF77A0E-6E6C-4DC6-AEEA-4864D3F35B22}" type="slidenum">
              <a:rPr lang="en-US" altLang="ja-JP"/>
              <a:pPr>
                <a:defRPr/>
              </a:pPr>
              <a:t>‹#›</a:t>
            </a:fld>
            <a:endParaRPr lang="en-US" altLang="ja-JP"/>
          </a:p>
        </p:txBody>
      </p:sp>
    </p:spTree>
    <p:extLst>
      <p:ext uri="{BB962C8B-B14F-4D97-AF65-F5344CB8AC3E}">
        <p14:creationId xmlns:p14="http://schemas.microsoft.com/office/powerpoint/2010/main" val="4143917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1"/>
          </p:nvPr>
        </p:nvSpPr>
        <p:spPr>
          <a:ln/>
        </p:spPr>
        <p:txBody>
          <a:bodyPr/>
          <a:lstStyle>
            <a:lvl1pPr>
              <a:defRPr/>
            </a:lvl1pPr>
          </a:lstStyle>
          <a:p>
            <a:pPr>
              <a:defRPr/>
            </a:pPr>
            <a:fld id="{C32FE0F6-7CFD-499B-8174-9CFAA66A2701}" type="slidenum">
              <a:rPr lang="en-US" altLang="ja-JP"/>
              <a:pPr>
                <a:defRPr/>
              </a:pPr>
              <a:t>‹#›</a:t>
            </a:fld>
            <a:endParaRPr lang="en-US" altLang="ja-JP"/>
          </a:p>
        </p:txBody>
      </p:sp>
    </p:spTree>
    <p:extLst>
      <p:ext uri="{BB962C8B-B14F-4D97-AF65-F5344CB8AC3E}">
        <p14:creationId xmlns:p14="http://schemas.microsoft.com/office/powerpoint/2010/main" val="1453934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1"/>
          </p:nvPr>
        </p:nvSpPr>
        <p:spPr>
          <a:ln/>
        </p:spPr>
        <p:txBody>
          <a:bodyPr/>
          <a:lstStyle>
            <a:lvl1pPr>
              <a:defRPr/>
            </a:lvl1pPr>
          </a:lstStyle>
          <a:p>
            <a:pPr>
              <a:defRPr/>
            </a:pPr>
            <a:fld id="{348E917E-AFB7-4942-BBA1-3AFF5C8A872D}" type="slidenum">
              <a:rPr lang="en-US" altLang="ja-JP"/>
              <a:pPr>
                <a:defRPr/>
              </a:pPr>
              <a:t>‹#›</a:t>
            </a:fld>
            <a:endParaRPr lang="en-US" altLang="ja-JP"/>
          </a:p>
        </p:txBody>
      </p:sp>
    </p:spTree>
    <p:extLst>
      <p:ext uri="{BB962C8B-B14F-4D97-AF65-F5344CB8AC3E}">
        <p14:creationId xmlns:p14="http://schemas.microsoft.com/office/powerpoint/2010/main" val="3169192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lnSpc>
                <a:spcPct val="100000"/>
              </a:lnSpc>
              <a:spcBef>
                <a:spcPct val="0"/>
              </a:spcBef>
              <a:defRPr sz="1400">
                <a:latin typeface="Arial"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492875"/>
            <a:ext cx="213360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lnSpc>
                <a:spcPct val="100000"/>
              </a:lnSpc>
              <a:spcBef>
                <a:spcPct val="0"/>
              </a:spcBef>
              <a:defRPr sz="1400"/>
            </a:lvl1pPr>
          </a:lstStyle>
          <a:p>
            <a:pPr>
              <a:defRPr/>
            </a:pPr>
            <a:fld id="{68670BEB-B816-4871-9C60-4F1EB9890200}"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jpe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5.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3" name="直線矢印コネクタ 82">
            <a:extLst>
              <a:ext uri="{FF2B5EF4-FFF2-40B4-BE49-F238E27FC236}">
                <a16:creationId xmlns:a16="http://schemas.microsoft.com/office/drawing/2014/main" id="{813D524A-7EE0-4C5D-90E6-F2342C9E10FE}"/>
              </a:ext>
            </a:extLst>
          </p:cNvPr>
          <p:cNvCxnSpPr>
            <a:cxnSpLocks/>
          </p:cNvCxnSpPr>
          <p:nvPr/>
        </p:nvCxnSpPr>
        <p:spPr bwMode="auto">
          <a:xfrm flipH="1" flipV="1">
            <a:off x="5616748" y="3836888"/>
            <a:ext cx="1558069" cy="1021694"/>
          </a:xfrm>
          <a:prstGeom prst="straightConnector1">
            <a:avLst/>
          </a:prstGeom>
          <a:solidFill>
            <a:srgbClr val="FFE6CD"/>
          </a:solidFill>
          <a:ln w="57150" cap="flat" cmpd="sng" algn="ctr">
            <a:solidFill>
              <a:schemeClr val="tx1">
                <a:lumMod val="50000"/>
                <a:lumOff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sp>
        <p:nvSpPr>
          <p:cNvPr id="3" name="円柱 2">
            <a:extLst>
              <a:ext uri="{FF2B5EF4-FFF2-40B4-BE49-F238E27FC236}">
                <a16:creationId xmlns:a16="http://schemas.microsoft.com/office/drawing/2014/main" id="{439277EB-0176-4574-AB5C-0F6A5C575618}"/>
              </a:ext>
            </a:extLst>
          </p:cNvPr>
          <p:cNvSpPr/>
          <p:nvPr/>
        </p:nvSpPr>
        <p:spPr bwMode="auto">
          <a:xfrm>
            <a:off x="3751580" y="2926678"/>
            <a:ext cx="1865168" cy="1004619"/>
          </a:xfrm>
          <a:prstGeom prst="can">
            <a:avLst>
              <a:gd name="adj" fmla="val 25719"/>
            </a:avLst>
          </a:prstGeom>
          <a:solidFill>
            <a:srgbClr val="5CB5BC"/>
          </a:solidFill>
          <a:ln w="3175" algn="ctr">
            <a:solidFill>
              <a:schemeClr val="tx1"/>
            </a:solidFill>
            <a:miter lim="800000"/>
            <a:headEnd/>
            <a:tailEnd/>
          </a:ln>
          <a:effectLst>
            <a:outerShdw blurRad="50800" dist="38100" dir="2700000" algn="tl" rotWithShape="0">
              <a:prstClr val="black">
                <a:alpha val="98000"/>
              </a:prstClr>
            </a:outerShdw>
          </a:effectLst>
        </p:spPr>
        <p:txBody>
          <a:bodyPr wrap="none" rtlCol="0" anchor="ctr"/>
          <a:lstStyle/>
          <a:p>
            <a:pPr algn="ctr"/>
            <a:endParaRPr kumimoji="1" lang="ja-JP" altLang="en-US" dirty="0"/>
          </a:p>
        </p:txBody>
      </p:sp>
      <p:cxnSp>
        <p:nvCxnSpPr>
          <p:cNvPr id="57" name="直線矢印コネクタ 56">
            <a:extLst>
              <a:ext uri="{FF2B5EF4-FFF2-40B4-BE49-F238E27FC236}">
                <a16:creationId xmlns:a16="http://schemas.microsoft.com/office/drawing/2014/main" id="{C42B984A-7549-40D4-BB1E-FABFC7D5A6DA}"/>
              </a:ext>
            </a:extLst>
          </p:cNvPr>
          <p:cNvCxnSpPr>
            <a:cxnSpLocks/>
            <a:stCxn id="8" idx="3"/>
            <a:endCxn id="3" idx="2"/>
          </p:cNvCxnSpPr>
          <p:nvPr/>
        </p:nvCxnSpPr>
        <p:spPr bwMode="auto">
          <a:xfrm flipV="1">
            <a:off x="1341012" y="3428988"/>
            <a:ext cx="2410568" cy="11399"/>
          </a:xfrm>
          <a:prstGeom prst="straightConnector1">
            <a:avLst/>
          </a:prstGeom>
          <a:solidFill>
            <a:srgbClr val="FFE6CD"/>
          </a:solidFill>
          <a:ln w="57150" cap="flat" cmpd="sng" algn="ctr">
            <a:solidFill>
              <a:schemeClr val="tx1">
                <a:lumMod val="50000"/>
                <a:lumOff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grpSp>
        <p:nvGrpSpPr>
          <p:cNvPr id="115" name="グループ化 114">
            <a:extLst>
              <a:ext uri="{FF2B5EF4-FFF2-40B4-BE49-F238E27FC236}">
                <a16:creationId xmlns:a16="http://schemas.microsoft.com/office/drawing/2014/main" id="{A72A520D-1848-456D-AABF-2B5CC0D77A3C}"/>
              </a:ext>
            </a:extLst>
          </p:cNvPr>
          <p:cNvGrpSpPr/>
          <p:nvPr/>
        </p:nvGrpSpPr>
        <p:grpSpPr>
          <a:xfrm>
            <a:off x="546060" y="3120628"/>
            <a:ext cx="794952" cy="639518"/>
            <a:chOff x="4281873" y="2132486"/>
            <a:chExt cx="794952" cy="651381"/>
          </a:xfrm>
        </p:grpSpPr>
        <p:sp>
          <p:nvSpPr>
            <p:cNvPr id="8" name="フローチャート: 書類 7">
              <a:extLst>
                <a:ext uri="{FF2B5EF4-FFF2-40B4-BE49-F238E27FC236}">
                  <a16:creationId xmlns:a16="http://schemas.microsoft.com/office/drawing/2014/main" id="{7C3BA9AD-A0F5-46BD-AE27-C9050E10627C}"/>
                </a:ext>
              </a:extLst>
            </p:cNvPr>
            <p:cNvSpPr/>
            <p:nvPr/>
          </p:nvSpPr>
          <p:spPr bwMode="auto">
            <a:xfrm>
              <a:off x="4297985" y="2132486"/>
              <a:ext cx="778840" cy="651381"/>
            </a:xfrm>
            <a:prstGeom prst="flowChartDocument">
              <a:avLst/>
            </a:prstGeom>
            <a:solidFill>
              <a:schemeClr val="bg1">
                <a:lumMod val="85000"/>
              </a:schemeClr>
            </a:solidFill>
            <a:ln w="12700" algn="ctr">
              <a:solidFill>
                <a:schemeClr val="tx1"/>
              </a:solidFill>
              <a:miter lim="800000"/>
              <a:headEnd/>
              <a:tailEnd/>
            </a:ln>
            <a:effectLst>
              <a:outerShdw blurRad="50800" dist="38100" dir="2700000" algn="tl" rotWithShape="0">
                <a:prstClr val="black"/>
              </a:outerShdw>
            </a:effectLst>
          </p:spPr>
          <p:txBody>
            <a:bodyPr wrap="none" rtlCol="0" anchor="ctr"/>
            <a:lstStyle/>
            <a:p>
              <a:pPr algn="ctr"/>
              <a:endParaRPr lang="ja-JP" altLang="en-US"/>
            </a:p>
          </p:txBody>
        </p:sp>
        <p:sp>
          <p:nvSpPr>
            <p:cNvPr id="114" name="テキスト ボックス 113">
              <a:extLst>
                <a:ext uri="{FF2B5EF4-FFF2-40B4-BE49-F238E27FC236}">
                  <a16:creationId xmlns:a16="http://schemas.microsoft.com/office/drawing/2014/main" id="{4AF95F76-742C-4672-9202-0D195F99D488}"/>
                </a:ext>
              </a:extLst>
            </p:cNvPr>
            <p:cNvSpPr txBox="1"/>
            <p:nvPr/>
          </p:nvSpPr>
          <p:spPr bwMode="auto">
            <a:xfrm>
              <a:off x="4281873" y="2217657"/>
              <a:ext cx="766857" cy="376183"/>
            </a:xfrm>
            <a:prstGeom prst="rect">
              <a:avLst/>
            </a:prstGeom>
            <a:noFill/>
            <a:ln w="12700">
              <a:noFill/>
              <a:miter lim="800000"/>
              <a:headEnd/>
              <a:tailEnd/>
            </a:ln>
          </p:spPr>
          <p:txBody>
            <a:bodyPr wrap="square" lIns="0" tIns="0" rIns="0" bIns="0" rtlCol="0">
              <a:spAutoFit/>
            </a:bodyPr>
            <a:lstStyle/>
            <a:p>
              <a:pPr algn="ctr" eaLnBrk="1" hangingPunct="1"/>
              <a:r>
                <a:rPr kumimoji="1" lang="ja-JP" altLang="en-US" sz="1200" dirty="0">
                  <a:latin typeface="BIZ UDPゴシック" panose="020B0400000000000000" pitchFamily="50" charset="-128"/>
                  <a:ea typeface="BIZ UDPゴシック" panose="020B0400000000000000" pitchFamily="50" charset="-128"/>
                </a:rPr>
                <a:t>中間</a:t>
              </a:r>
              <a:endParaRPr kumimoji="1" lang="en-US" altLang="ja-JP" sz="1200" dirty="0">
                <a:latin typeface="BIZ UDPゴシック" panose="020B0400000000000000" pitchFamily="50" charset="-128"/>
                <a:ea typeface="BIZ UDPゴシック" panose="020B0400000000000000" pitchFamily="50" charset="-128"/>
              </a:endParaRPr>
            </a:p>
            <a:p>
              <a:pPr algn="ctr" eaLnBrk="1" hangingPunct="1"/>
              <a:r>
                <a:rPr kumimoji="1" lang="ja-JP" altLang="en-US" sz="1200" dirty="0">
                  <a:latin typeface="BIZ UDPゴシック" panose="020B0400000000000000" pitchFamily="50" charset="-128"/>
                  <a:ea typeface="BIZ UDPゴシック" panose="020B0400000000000000" pitchFamily="50" charset="-128"/>
                </a:rPr>
                <a:t>ファイル</a:t>
              </a:r>
            </a:p>
          </p:txBody>
        </p:sp>
      </p:grpSp>
      <p:sp>
        <p:nvSpPr>
          <p:cNvPr id="141" name="テキスト ボックス 140">
            <a:extLst>
              <a:ext uri="{FF2B5EF4-FFF2-40B4-BE49-F238E27FC236}">
                <a16:creationId xmlns:a16="http://schemas.microsoft.com/office/drawing/2014/main" id="{26B811B6-0D18-4845-A821-319A99EDD605}"/>
              </a:ext>
            </a:extLst>
          </p:cNvPr>
          <p:cNvSpPr txBox="1"/>
          <p:nvPr/>
        </p:nvSpPr>
        <p:spPr bwMode="auto">
          <a:xfrm>
            <a:off x="3797043" y="3285221"/>
            <a:ext cx="1774243" cy="339721"/>
          </a:xfrm>
          <a:prstGeom prst="rect">
            <a:avLst/>
          </a:prstGeom>
          <a:noFill/>
          <a:ln w="12700">
            <a:noFill/>
            <a:miter lim="800000"/>
            <a:headEnd/>
            <a:tailEnd/>
          </a:ln>
        </p:spPr>
        <p:txBody>
          <a:bodyPr wrap="square" lIns="0" tIns="0" rIns="0" bIns="0" rtlCol="0" anchor="ctr" anchorCtr="0">
            <a:noAutofit/>
          </a:bodyPr>
          <a:lstStyle/>
          <a:p>
            <a:pPr algn="ctr" eaLnBrk="1" hangingPunct="1"/>
            <a:r>
              <a:rPr lang="ja-JP" altLang="en-US" sz="1600"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rPr>
              <a:t>台帳システム</a:t>
            </a:r>
            <a:endParaRPr kumimoji="1" lang="ja-JP" altLang="en-US" sz="1600"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endParaRPr>
          </a:p>
        </p:txBody>
      </p:sp>
      <p:sp>
        <p:nvSpPr>
          <p:cNvPr id="259" name="正方形/長方形 258">
            <a:extLst>
              <a:ext uri="{FF2B5EF4-FFF2-40B4-BE49-F238E27FC236}">
                <a16:creationId xmlns:a16="http://schemas.microsoft.com/office/drawing/2014/main" id="{758406BE-EFC6-4CDD-8D2C-06431A7A45D8}"/>
              </a:ext>
            </a:extLst>
          </p:cNvPr>
          <p:cNvSpPr/>
          <p:nvPr/>
        </p:nvSpPr>
        <p:spPr bwMode="auto">
          <a:xfrm>
            <a:off x="1" y="-26177"/>
            <a:ext cx="9143999" cy="548638"/>
          </a:xfrm>
          <a:prstGeom prst="rect">
            <a:avLst/>
          </a:prstGeom>
          <a:gradFill>
            <a:gsLst>
              <a:gs pos="0">
                <a:srgbClr val="3C8C93"/>
              </a:gs>
              <a:gs pos="100000">
                <a:srgbClr val="4DABB2"/>
              </a:gs>
            </a:gsLst>
            <a:lin ang="5400000" scaled="0"/>
          </a:gradFill>
          <a:ln w="12700" algn="ctr">
            <a:solidFill>
              <a:srgbClr val="660066"/>
            </a:solidFill>
            <a:miter lim="800000"/>
            <a:headEnd/>
            <a:tailEnd/>
          </a:ln>
          <a:effectLst/>
        </p:spPr>
        <p:txBody>
          <a:bodyPr wrap="none" rtlCol="0" anchor="ctr"/>
          <a:lstStyle/>
          <a:p>
            <a:pPr algn="ctr"/>
            <a:r>
              <a:rPr kumimoji="1" lang="ja-JP" altLang="en-US" sz="2000" dirty="0">
                <a:solidFill>
                  <a:schemeClr val="bg1"/>
                </a:solidFill>
                <a:latin typeface="HGP創英角ｺﾞｼｯｸUB" panose="020B0900000000000000" pitchFamily="50" charset="-128"/>
                <a:ea typeface="HGP創英角ｺﾞｼｯｸUB" panose="020B0900000000000000" pitchFamily="50" charset="-128"/>
              </a:rPr>
              <a:t>台帳登録閲覧システムへのデータ移行の概要</a:t>
            </a:r>
          </a:p>
        </p:txBody>
      </p:sp>
      <p:sp>
        <p:nvSpPr>
          <p:cNvPr id="264" name="テキスト ボックス 263">
            <a:extLst>
              <a:ext uri="{FF2B5EF4-FFF2-40B4-BE49-F238E27FC236}">
                <a16:creationId xmlns:a16="http://schemas.microsoft.com/office/drawing/2014/main" id="{FC36BEB1-6D9D-46A0-8415-466A207EED45}"/>
              </a:ext>
            </a:extLst>
          </p:cNvPr>
          <p:cNvSpPr txBox="1"/>
          <p:nvPr/>
        </p:nvSpPr>
        <p:spPr bwMode="auto">
          <a:xfrm>
            <a:off x="443736" y="4173032"/>
            <a:ext cx="920899" cy="369332"/>
          </a:xfrm>
          <a:prstGeom prst="rect">
            <a:avLst/>
          </a:prstGeom>
          <a:noFill/>
          <a:ln w="12700">
            <a:noFill/>
            <a:miter lim="800000"/>
            <a:headEnd/>
            <a:tailEnd/>
          </a:ln>
        </p:spPr>
        <p:txBody>
          <a:bodyPr wrap="square" lIns="0" tIns="0" rIns="0" bIns="0" rtlCol="0">
            <a:spAutoFit/>
          </a:bodyPr>
          <a:lstStyle/>
          <a:p>
            <a:pPr algn="ctr" eaLnBrk="1" hangingPunct="1"/>
            <a:r>
              <a:rPr kumimoji="1" lang="en-US" altLang="ja-JP" sz="1200" dirty="0">
                <a:latin typeface="ＭＳ Ｐ明朝" panose="02020600040205080304" pitchFamily="18" charset="-128"/>
                <a:ea typeface="ＭＳ Ｐ明朝" panose="02020600040205080304" pitchFamily="18" charset="-128"/>
              </a:rPr>
              <a:t>XML</a:t>
            </a:r>
            <a:r>
              <a:rPr kumimoji="1" lang="ja-JP" altLang="en-US" sz="1200" dirty="0">
                <a:latin typeface="ＭＳ Ｐ明朝" panose="02020600040205080304" pitchFamily="18" charset="-128"/>
                <a:ea typeface="ＭＳ Ｐ明朝" panose="02020600040205080304" pitchFamily="18" charset="-128"/>
              </a:rPr>
              <a:t>形式</a:t>
            </a:r>
            <a:endParaRPr kumimoji="1" lang="en-US" altLang="ja-JP" sz="1200" dirty="0">
              <a:latin typeface="ＭＳ Ｐ明朝" panose="02020600040205080304" pitchFamily="18" charset="-128"/>
              <a:ea typeface="ＭＳ Ｐ明朝" panose="02020600040205080304" pitchFamily="18" charset="-128"/>
            </a:endParaRPr>
          </a:p>
          <a:p>
            <a:pPr algn="ctr" eaLnBrk="1" hangingPunct="1"/>
            <a:r>
              <a:rPr lang="ja-JP" altLang="en-US" sz="1200" dirty="0">
                <a:latin typeface="ＭＳ Ｐ明朝" panose="02020600040205080304" pitchFamily="18" charset="-128"/>
                <a:ea typeface="ＭＳ Ｐ明朝" panose="02020600040205080304" pitchFamily="18" charset="-128"/>
              </a:rPr>
              <a:t>＋画像データ</a:t>
            </a:r>
            <a:endParaRPr kumimoji="1" lang="en-US" altLang="ja-JP" sz="1200" dirty="0">
              <a:latin typeface="ＭＳ Ｐ明朝" panose="02020600040205080304" pitchFamily="18" charset="-128"/>
              <a:ea typeface="ＭＳ Ｐ明朝" panose="02020600040205080304" pitchFamily="18" charset="-128"/>
            </a:endParaRPr>
          </a:p>
        </p:txBody>
      </p:sp>
      <p:sp>
        <p:nvSpPr>
          <p:cNvPr id="52" name="テキスト ボックス 51">
            <a:extLst>
              <a:ext uri="{FF2B5EF4-FFF2-40B4-BE49-F238E27FC236}">
                <a16:creationId xmlns:a16="http://schemas.microsoft.com/office/drawing/2014/main" id="{75413267-8D78-49EF-82E5-67EAE7FDE733}"/>
              </a:ext>
            </a:extLst>
          </p:cNvPr>
          <p:cNvSpPr txBox="1"/>
          <p:nvPr/>
        </p:nvSpPr>
        <p:spPr bwMode="auto">
          <a:xfrm>
            <a:off x="85017" y="842508"/>
            <a:ext cx="8848493" cy="1400383"/>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marL="216000" indent="-457200" algn="just">
              <a:spcBef>
                <a:spcPts val="600"/>
              </a:spcBef>
            </a:pPr>
            <a:r>
              <a:rPr lang="ja-JP" altLang="en-US"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lang="ja-JP" altLang="ja-JP"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台帳登録閲覧システム（</a:t>
            </a:r>
            <a:r>
              <a:rPr lang="ja-JP" altLang="en-US" sz="1600" kern="100" dirty="0">
                <a:latin typeface="BIZ UDゴシック" panose="020B0400000000000000" pitchFamily="49" charset="-128"/>
                <a:ea typeface="BIZ UDゴシック" panose="020B0400000000000000" pitchFamily="49" charset="-128"/>
                <a:cs typeface="Times New Roman" panose="02020603050405020304" pitchFamily="18" charset="0"/>
              </a:rPr>
              <a:t>以下</a:t>
            </a:r>
            <a:r>
              <a:rPr lang="ja-JP" altLang="en-US"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lang="ja-JP" altLang="ja-JP"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台帳システム</a:t>
            </a:r>
            <a:r>
              <a:rPr lang="ja-JP" altLang="en-US"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lang="ja-JP" altLang="ja-JP"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lang="ja-JP" altLang="en-US"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で、建築基準法第</a:t>
            </a:r>
            <a:r>
              <a:rPr lang="en-US" altLang="ja-JP"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12</a:t>
            </a:r>
            <a:r>
              <a:rPr lang="ja-JP" altLang="en-US"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条第８項に基づく台帳（以下「建築計画概要書等」）を一元管理する場合、一般に建築計画概要書等の既存データを台帳システムに引越しする必要があります。これを「データ移行」と呼んでいます。</a:t>
            </a:r>
            <a:endParaRPr lang="en-US" altLang="ja-JP"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marL="216000" indent="-457200" algn="just">
              <a:spcBef>
                <a:spcPts val="600"/>
              </a:spcBef>
            </a:pPr>
            <a:r>
              <a:rPr lang="ja-JP" altLang="en-US"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・データ移行の実施手順は、「中間ファイル方式」「</a:t>
            </a:r>
            <a:r>
              <a:rPr lang="en-US" altLang="ja-JP" sz="16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EXCEL</a:t>
            </a:r>
            <a:r>
              <a:rPr lang="ja-JP" altLang="en-US"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取込方式」「電子報告方式」の３方式があります。</a:t>
            </a:r>
            <a:endParaRPr lang="en-US" altLang="ja-JP"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p:txBody>
      </p:sp>
      <p:sp>
        <p:nvSpPr>
          <p:cNvPr id="53" name="円柱 52">
            <a:extLst>
              <a:ext uri="{FF2B5EF4-FFF2-40B4-BE49-F238E27FC236}">
                <a16:creationId xmlns:a16="http://schemas.microsoft.com/office/drawing/2014/main" id="{863E9551-E7E7-4A5E-B893-B694E733F3DA}"/>
              </a:ext>
            </a:extLst>
          </p:cNvPr>
          <p:cNvSpPr/>
          <p:nvPr/>
        </p:nvSpPr>
        <p:spPr bwMode="auto">
          <a:xfrm>
            <a:off x="7053957" y="4763317"/>
            <a:ext cx="1318886" cy="714416"/>
          </a:xfrm>
          <a:prstGeom prst="can">
            <a:avLst>
              <a:gd name="adj" fmla="val 27166"/>
            </a:avLst>
          </a:prstGeom>
          <a:solidFill>
            <a:srgbClr val="5CB5BC"/>
          </a:solidFill>
          <a:ln w="3175" algn="ctr">
            <a:solidFill>
              <a:schemeClr val="tx1"/>
            </a:solidFill>
            <a:miter lim="800000"/>
            <a:headEnd/>
            <a:tailEnd/>
          </a:ln>
          <a:effectLst>
            <a:outerShdw blurRad="50800" dist="38100" dir="2700000" algn="tl" rotWithShape="0">
              <a:prstClr val="black">
                <a:alpha val="98000"/>
              </a:prstClr>
            </a:outerShdw>
          </a:effectLst>
        </p:spPr>
        <p:txBody>
          <a:bodyPr wrap="none" rtlCol="0" anchor="ctr"/>
          <a:lstStyle/>
          <a:p>
            <a:pPr algn="ctr"/>
            <a:endParaRPr lang="ja-JP" altLang="en-US" dirty="0"/>
          </a:p>
        </p:txBody>
      </p:sp>
      <p:sp>
        <p:nvSpPr>
          <p:cNvPr id="54" name="テキスト ボックス 53">
            <a:extLst>
              <a:ext uri="{FF2B5EF4-FFF2-40B4-BE49-F238E27FC236}">
                <a16:creationId xmlns:a16="http://schemas.microsoft.com/office/drawing/2014/main" id="{5809DE7A-6E23-491A-9868-56B7E50A4C16}"/>
              </a:ext>
            </a:extLst>
          </p:cNvPr>
          <p:cNvSpPr txBox="1"/>
          <p:nvPr/>
        </p:nvSpPr>
        <p:spPr bwMode="auto">
          <a:xfrm>
            <a:off x="7174817" y="5034541"/>
            <a:ext cx="1121826" cy="339721"/>
          </a:xfrm>
          <a:prstGeom prst="rect">
            <a:avLst/>
          </a:prstGeom>
          <a:noFill/>
          <a:ln w="12700">
            <a:noFill/>
            <a:miter lim="800000"/>
            <a:headEnd/>
            <a:tailEnd/>
          </a:ln>
        </p:spPr>
        <p:txBody>
          <a:bodyPr wrap="square" lIns="0" tIns="0" rIns="0" bIns="0" rtlCol="0" anchor="ctr" anchorCtr="0">
            <a:noAutofit/>
          </a:bodyPr>
          <a:lstStyle/>
          <a:p>
            <a:pPr algn="ctr" eaLnBrk="1" hangingPunct="1"/>
            <a:r>
              <a:rPr lang="ja-JP" altLang="en-US"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rPr>
              <a:t>指定確認検査機関</a:t>
            </a:r>
            <a:endParaRPr lang="en-US" altLang="ja-JP"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endParaRPr>
          </a:p>
          <a:p>
            <a:pPr algn="ctr" eaLnBrk="1" hangingPunct="1"/>
            <a:r>
              <a:rPr lang="ja-JP" altLang="en-US"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rPr>
              <a:t>（</a:t>
            </a:r>
            <a:r>
              <a:rPr lang="en-US" altLang="ja-JP"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rPr>
              <a:t>NICE</a:t>
            </a:r>
            <a:r>
              <a:rPr lang="ja-JP" altLang="en-US"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rPr>
              <a:t>システム等）</a:t>
            </a:r>
            <a:endParaRPr kumimoji="1" lang="ja-JP" altLang="en-US"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endParaRPr>
          </a:p>
        </p:txBody>
      </p:sp>
      <p:pic>
        <p:nvPicPr>
          <p:cNvPr id="58" name="図 57">
            <a:extLst>
              <a:ext uri="{FF2B5EF4-FFF2-40B4-BE49-F238E27FC236}">
                <a16:creationId xmlns:a16="http://schemas.microsoft.com/office/drawing/2014/main" id="{E402C2BC-21D0-41C7-AAC7-21477E22299C}"/>
              </a:ext>
            </a:extLst>
          </p:cNvPr>
          <p:cNvPicPr>
            <a:picLocks noChangeAspect="1"/>
          </p:cNvPicPr>
          <p:nvPr/>
        </p:nvPicPr>
        <p:blipFill>
          <a:blip r:embed="rId3"/>
          <a:stretch>
            <a:fillRect/>
          </a:stretch>
        </p:blipFill>
        <p:spPr>
          <a:xfrm>
            <a:off x="7822967" y="3156916"/>
            <a:ext cx="575181" cy="575181"/>
          </a:xfrm>
          <a:prstGeom prst="rect">
            <a:avLst/>
          </a:prstGeom>
          <a:ln>
            <a:solidFill>
              <a:schemeClr val="bg1"/>
            </a:solidFill>
          </a:ln>
        </p:spPr>
      </p:pic>
      <p:sp>
        <p:nvSpPr>
          <p:cNvPr id="59" name="テキスト ボックス 58">
            <a:extLst>
              <a:ext uri="{FF2B5EF4-FFF2-40B4-BE49-F238E27FC236}">
                <a16:creationId xmlns:a16="http://schemas.microsoft.com/office/drawing/2014/main" id="{F3CBD50C-FB80-446A-A5B7-FEF2C03660EF}"/>
              </a:ext>
            </a:extLst>
          </p:cNvPr>
          <p:cNvSpPr txBox="1"/>
          <p:nvPr/>
        </p:nvSpPr>
        <p:spPr bwMode="auto">
          <a:xfrm>
            <a:off x="7382977" y="3789788"/>
            <a:ext cx="1370564" cy="369332"/>
          </a:xfrm>
          <a:prstGeom prst="rect">
            <a:avLst/>
          </a:prstGeom>
          <a:noFill/>
          <a:ln w="12700">
            <a:noFill/>
            <a:miter lim="800000"/>
            <a:headEnd/>
            <a:tailEnd/>
          </a:ln>
        </p:spPr>
        <p:txBody>
          <a:bodyPr wrap="square" lIns="0" tIns="0" rIns="0" bIns="0" rtlCol="0">
            <a:spAutoFit/>
          </a:bodyPr>
          <a:lstStyle/>
          <a:p>
            <a:pPr algn="ctr" eaLnBrk="1" hangingPunct="1"/>
            <a:r>
              <a:rPr lang="en-US" altLang="ja-JP" sz="1200" dirty="0">
                <a:latin typeface="ＭＳ Ｐ明朝" panose="02020600040205080304" pitchFamily="18" charset="-128"/>
                <a:ea typeface="ＭＳ Ｐ明朝" panose="02020600040205080304" pitchFamily="18" charset="-128"/>
              </a:rPr>
              <a:t>CSV</a:t>
            </a:r>
            <a:r>
              <a:rPr lang="ja-JP" altLang="en-US" sz="1200" dirty="0">
                <a:latin typeface="ＭＳ Ｐ明朝" panose="02020600040205080304" pitchFamily="18" charset="-128"/>
                <a:ea typeface="ＭＳ Ｐ明朝" panose="02020600040205080304" pitchFamily="18" charset="-128"/>
              </a:rPr>
              <a:t>形式</a:t>
            </a:r>
            <a:endParaRPr lang="en-US" altLang="ja-JP" sz="1200" dirty="0">
              <a:latin typeface="ＭＳ Ｐ明朝" panose="02020600040205080304" pitchFamily="18" charset="-128"/>
              <a:ea typeface="ＭＳ Ｐ明朝" panose="02020600040205080304" pitchFamily="18" charset="-128"/>
            </a:endParaRPr>
          </a:p>
          <a:p>
            <a:pPr algn="ctr" eaLnBrk="1" hangingPunct="1"/>
            <a:r>
              <a:rPr lang="ja-JP" altLang="en-US" sz="1200" dirty="0">
                <a:latin typeface="ＭＳ Ｐ明朝" panose="02020600040205080304" pitchFamily="18" charset="-128"/>
                <a:ea typeface="ＭＳ Ｐ明朝" panose="02020600040205080304" pitchFamily="18" charset="-128"/>
              </a:rPr>
              <a:t>（画像データ不可）</a:t>
            </a:r>
          </a:p>
        </p:txBody>
      </p:sp>
      <p:grpSp>
        <p:nvGrpSpPr>
          <p:cNvPr id="62" name="グループ化 61">
            <a:extLst>
              <a:ext uri="{FF2B5EF4-FFF2-40B4-BE49-F238E27FC236}">
                <a16:creationId xmlns:a16="http://schemas.microsoft.com/office/drawing/2014/main" id="{EEBA7C4D-C738-4FCB-9D55-CCA684C9ED44}"/>
              </a:ext>
            </a:extLst>
          </p:cNvPr>
          <p:cNvGrpSpPr/>
          <p:nvPr/>
        </p:nvGrpSpPr>
        <p:grpSpPr>
          <a:xfrm>
            <a:off x="1872286" y="3249922"/>
            <a:ext cx="1441289" cy="329883"/>
            <a:chOff x="1487939" y="2140016"/>
            <a:chExt cx="769620" cy="344980"/>
          </a:xfrm>
        </p:grpSpPr>
        <p:sp>
          <p:nvSpPr>
            <p:cNvPr id="63" name="四角形: 角を丸くする 62">
              <a:extLst>
                <a:ext uri="{FF2B5EF4-FFF2-40B4-BE49-F238E27FC236}">
                  <a16:creationId xmlns:a16="http://schemas.microsoft.com/office/drawing/2014/main" id="{FC6C20E4-E448-4257-9B10-D7A44EF22D0B}"/>
                </a:ext>
              </a:extLst>
            </p:cNvPr>
            <p:cNvSpPr/>
            <p:nvPr/>
          </p:nvSpPr>
          <p:spPr bwMode="auto">
            <a:xfrm>
              <a:off x="1487939" y="2145275"/>
              <a:ext cx="769620" cy="339721"/>
            </a:xfrm>
            <a:prstGeom prst="roundRect">
              <a:avLst/>
            </a:prstGeom>
            <a:solidFill>
              <a:srgbClr val="0070C0"/>
            </a:solidFill>
            <a:ln w="3175" algn="ctr">
              <a:solidFill>
                <a:schemeClr val="tx1"/>
              </a:solidFill>
              <a:miter lim="800000"/>
              <a:headEnd/>
              <a:tailEnd/>
            </a:ln>
            <a:effectLst/>
          </p:spPr>
          <p:txBody>
            <a:bodyPr wrap="none" rtlCol="0" anchor="ctr"/>
            <a:lstStyle/>
            <a:p>
              <a:pPr algn="ctr"/>
              <a:endParaRPr lang="ja-JP" altLang="en-US"/>
            </a:p>
          </p:txBody>
        </p:sp>
        <p:sp>
          <p:nvSpPr>
            <p:cNvPr id="64" name="テキスト ボックス 63">
              <a:extLst>
                <a:ext uri="{FF2B5EF4-FFF2-40B4-BE49-F238E27FC236}">
                  <a16:creationId xmlns:a16="http://schemas.microsoft.com/office/drawing/2014/main" id="{69FF88AC-DFFB-4F23-8B88-6E308BAE0462}"/>
                </a:ext>
              </a:extLst>
            </p:cNvPr>
            <p:cNvSpPr txBox="1"/>
            <p:nvPr/>
          </p:nvSpPr>
          <p:spPr bwMode="auto">
            <a:xfrm>
              <a:off x="1487940" y="2140016"/>
              <a:ext cx="769619" cy="339721"/>
            </a:xfrm>
            <a:prstGeom prst="rect">
              <a:avLst/>
            </a:prstGeom>
            <a:noFill/>
            <a:ln w="12700">
              <a:noFill/>
              <a:miter lim="800000"/>
              <a:headEnd/>
              <a:tailEnd/>
            </a:ln>
          </p:spPr>
          <p:txBody>
            <a:bodyPr wrap="square" lIns="0" tIns="0" rIns="0" bIns="0" rtlCol="0" anchor="ctr" anchorCtr="0">
              <a:noAutofit/>
            </a:bodyPr>
            <a:lstStyle/>
            <a:p>
              <a:pPr algn="ctr" eaLnBrk="1" hangingPunct="1"/>
              <a:r>
                <a:rPr lang="ja-JP" altLang="en-US" sz="1200" dirty="0">
                  <a:solidFill>
                    <a:schemeClr val="bg1"/>
                  </a:solidFill>
                  <a:latin typeface="BIZ UDPゴシック" panose="020B0400000000000000" pitchFamily="50" charset="-128"/>
                  <a:ea typeface="BIZ UDPゴシック" panose="020B0400000000000000" pitchFamily="50" charset="-128"/>
                </a:rPr>
                <a:t>中間ファイル方式</a:t>
              </a:r>
              <a:endParaRPr kumimoji="1" lang="ja-JP" altLang="en-US" sz="1200" dirty="0">
                <a:solidFill>
                  <a:schemeClr val="bg1"/>
                </a:solidFill>
                <a:latin typeface="BIZ UDPゴシック" panose="020B0400000000000000" pitchFamily="50" charset="-128"/>
                <a:ea typeface="BIZ UDPゴシック" panose="020B0400000000000000" pitchFamily="50" charset="-128"/>
              </a:endParaRPr>
            </a:p>
          </p:txBody>
        </p:sp>
      </p:grpSp>
      <p:cxnSp>
        <p:nvCxnSpPr>
          <p:cNvPr id="76" name="直線矢印コネクタ 75">
            <a:extLst>
              <a:ext uri="{FF2B5EF4-FFF2-40B4-BE49-F238E27FC236}">
                <a16:creationId xmlns:a16="http://schemas.microsoft.com/office/drawing/2014/main" id="{2EDDB8E8-A95D-4BC4-95F2-41D5B9CE4312}"/>
              </a:ext>
            </a:extLst>
          </p:cNvPr>
          <p:cNvCxnSpPr>
            <a:cxnSpLocks/>
            <a:stCxn id="58" idx="1"/>
            <a:endCxn id="3" idx="4"/>
          </p:cNvCxnSpPr>
          <p:nvPr/>
        </p:nvCxnSpPr>
        <p:spPr bwMode="auto">
          <a:xfrm flipH="1" flipV="1">
            <a:off x="5616748" y="3428988"/>
            <a:ext cx="2206219" cy="15519"/>
          </a:xfrm>
          <a:prstGeom prst="straightConnector1">
            <a:avLst/>
          </a:prstGeom>
          <a:solidFill>
            <a:srgbClr val="FFE6CD"/>
          </a:solidFill>
          <a:ln w="57150" cap="flat" cmpd="sng" algn="ctr">
            <a:solidFill>
              <a:schemeClr val="tx1">
                <a:lumMod val="50000"/>
                <a:lumOff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sp>
        <p:nvSpPr>
          <p:cNvPr id="81" name="テキスト ボックス 80">
            <a:extLst>
              <a:ext uri="{FF2B5EF4-FFF2-40B4-BE49-F238E27FC236}">
                <a16:creationId xmlns:a16="http://schemas.microsoft.com/office/drawing/2014/main" id="{E80983A7-CF20-4927-B62F-5532AB166D4C}"/>
              </a:ext>
            </a:extLst>
          </p:cNvPr>
          <p:cNvSpPr txBox="1"/>
          <p:nvPr/>
        </p:nvSpPr>
        <p:spPr bwMode="auto">
          <a:xfrm>
            <a:off x="7065944" y="4428627"/>
            <a:ext cx="1415772" cy="276999"/>
          </a:xfrm>
          <a:prstGeom prst="rect">
            <a:avLst/>
          </a:prstGeom>
          <a:solidFill>
            <a:srgbClr val="FFFFFF">
              <a:alpha val="69804"/>
            </a:srgbClr>
          </a:solidFill>
          <a:ln w="12700">
            <a:noFill/>
            <a:miter lim="800000"/>
            <a:headEnd/>
            <a:tailEnd/>
          </a:ln>
        </p:spPr>
        <p:txBody>
          <a:bodyPr wrap="none" rtlCol="0">
            <a:spAutoFit/>
          </a:bodyPr>
          <a:lstStyle/>
          <a:p>
            <a:pPr algn="l" eaLnBrk="1" hangingPunct="1"/>
            <a:r>
              <a:rPr lang="ja-JP" altLang="en-US" sz="1200" dirty="0">
                <a:latin typeface="BIZ UDPゴシック" panose="020B0400000000000000" pitchFamily="50" charset="-128"/>
                <a:ea typeface="BIZ UDPゴシック" panose="020B0400000000000000" pitchFamily="50" charset="-128"/>
              </a:rPr>
              <a:t>確認審査報告書等</a:t>
            </a:r>
          </a:p>
        </p:txBody>
      </p:sp>
      <p:sp>
        <p:nvSpPr>
          <p:cNvPr id="82" name="テキスト ボックス 81">
            <a:extLst>
              <a:ext uri="{FF2B5EF4-FFF2-40B4-BE49-F238E27FC236}">
                <a16:creationId xmlns:a16="http://schemas.microsoft.com/office/drawing/2014/main" id="{8D71E537-82A7-4BC8-BAF4-495EFC5F11E1}"/>
              </a:ext>
            </a:extLst>
          </p:cNvPr>
          <p:cNvSpPr txBox="1"/>
          <p:nvPr/>
        </p:nvSpPr>
        <p:spPr bwMode="auto">
          <a:xfrm>
            <a:off x="283135" y="2732985"/>
            <a:ext cx="1415772" cy="276999"/>
          </a:xfrm>
          <a:prstGeom prst="rect">
            <a:avLst/>
          </a:prstGeom>
          <a:solidFill>
            <a:srgbClr val="FFFFFF">
              <a:alpha val="69804"/>
            </a:srgbClr>
          </a:solidFill>
          <a:ln w="12700">
            <a:noFill/>
            <a:miter lim="800000"/>
            <a:headEnd/>
            <a:tailEnd/>
          </a:ln>
        </p:spPr>
        <p:txBody>
          <a:bodyPr wrap="none" rtlCol="0">
            <a:spAutoFit/>
          </a:bodyPr>
          <a:lstStyle/>
          <a:p>
            <a:pPr algn="l" eaLnBrk="1" hangingPunct="1"/>
            <a:r>
              <a:rPr kumimoji="1" lang="ja-JP" altLang="en-US" sz="1200" dirty="0">
                <a:latin typeface="BIZ UDPゴシック" panose="020B0400000000000000" pitchFamily="50" charset="-128"/>
                <a:ea typeface="BIZ UDPゴシック" panose="020B0400000000000000" pitchFamily="50" charset="-128"/>
              </a:rPr>
              <a:t>建築計画概要書等</a:t>
            </a:r>
          </a:p>
        </p:txBody>
      </p:sp>
      <p:grpSp>
        <p:nvGrpSpPr>
          <p:cNvPr id="86" name="グループ化 85">
            <a:extLst>
              <a:ext uri="{FF2B5EF4-FFF2-40B4-BE49-F238E27FC236}">
                <a16:creationId xmlns:a16="http://schemas.microsoft.com/office/drawing/2014/main" id="{0342229E-A2C9-4768-97ED-51467A51A3BB}"/>
              </a:ext>
            </a:extLst>
          </p:cNvPr>
          <p:cNvGrpSpPr/>
          <p:nvPr/>
        </p:nvGrpSpPr>
        <p:grpSpPr>
          <a:xfrm>
            <a:off x="6162148" y="3240084"/>
            <a:ext cx="1326046" cy="344980"/>
            <a:chOff x="1487939" y="2140016"/>
            <a:chExt cx="769620" cy="344980"/>
          </a:xfrm>
        </p:grpSpPr>
        <p:sp>
          <p:nvSpPr>
            <p:cNvPr id="87" name="四角形: 角を丸くする 86">
              <a:extLst>
                <a:ext uri="{FF2B5EF4-FFF2-40B4-BE49-F238E27FC236}">
                  <a16:creationId xmlns:a16="http://schemas.microsoft.com/office/drawing/2014/main" id="{7829D168-0870-40D6-9D64-F64B72E1A150}"/>
                </a:ext>
              </a:extLst>
            </p:cNvPr>
            <p:cNvSpPr/>
            <p:nvPr/>
          </p:nvSpPr>
          <p:spPr bwMode="auto">
            <a:xfrm>
              <a:off x="1487939" y="2145275"/>
              <a:ext cx="769620" cy="339721"/>
            </a:xfrm>
            <a:prstGeom prst="roundRect">
              <a:avLst/>
            </a:prstGeom>
            <a:solidFill>
              <a:srgbClr val="0070C0"/>
            </a:solidFill>
            <a:ln w="3175" algn="ctr">
              <a:solidFill>
                <a:schemeClr val="tx1"/>
              </a:solidFill>
              <a:miter lim="800000"/>
              <a:headEnd/>
              <a:tailEnd/>
            </a:ln>
            <a:effectLst/>
          </p:spPr>
          <p:txBody>
            <a:bodyPr wrap="none" rtlCol="0" anchor="ctr"/>
            <a:lstStyle/>
            <a:p>
              <a:pPr algn="ctr"/>
              <a:endParaRPr lang="ja-JP" altLang="en-US"/>
            </a:p>
          </p:txBody>
        </p:sp>
        <p:sp>
          <p:nvSpPr>
            <p:cNvPr id="88" name="テキスト ボックス 87">
              <a:extLst>
                <a:ext uri="{FF2B5EF4-FFF2-40B4-BE49-F238E27FC236}">
                  <a16:creationId xmlns:a16="http://schemas.microsoft.com/office/drawing/2014/main" id="{873F69F4-7DC2-444A-8A0F-DEA095078AD8}"/>
                </a:ext>
              </a:extLst>
            </p:cNvPr>
            <p:cNvSpPr txBox="1"/>
            <p:nvPr/>
          </p:nvSpPr>
          <p:spPr bwMode="auto">
            <a:xfrm>
              <a:off x="1487940" y="2140016"/>
              <a:ext cx="769619" cy="339721"/>
            </a:xfrm>
            <a:prstGeom prst="rect">
              <a:avLst/>
            </a:prstGeom>
            <a:noFill/>
            <a:ln w="12700">
              <a:noFill/>
              <a:miter lim="800000"/>
              <a:headEnd/>
              <a:tailEnd/>
            </a:ln>
          </p:spPr>
          <p:txBody>
            <a:bodyPr wrap="square" lIns="0" tIns="0" rIns="0" bIns="0" rtlCol="0" anchor="ctr" anchorCtr="0">
              <a:noAutofit/>
            </a:bodyPr>
            <a:lstStyle/>
            <a:p>
              <a:pPr algn="ctr" eaLnBrk="1" hangingPunct="1"/>
              <a:r>
                <a:rPr lang="en-US" altLang="ja-JP" sz="1200" dirty="0">
                  <a:solidFill>
                    <a:schemeClr val="bg1"/>
                  </a:solidFill>
                  <a:latin typeface="BIZ UDPゴシック" panose="020B0400000000000000" pitchFamily="50" charset="-128"/>
                  <a:ea typeface="BIZ UDPゴシック" panose="020B0400000000000000" pitchFamily="50" charset="-128"/>
                </a:rPr>
                <a:t>EXCEL</a:t>
              </a:r>
              <a:r>
                <a:rPr lang="ja-JP" altLang="en-US" sz="1200" dirty="0">
                  <a:solidFill>
                    <a:schemeClr val="bg1"/>
                  </a:solidFill>
                  <a:latin typeface="BIZ UDPゴシック" panose="020B0400000000000000" pitchFamily="50" charset="-128"/>
                  <a:ea typeface="BIZ UDPゴシック" panose="020B0400000000000000" pitchFamily="50" charset="-128"/>
                </a:rPr>
                <a:t>取込方式</a:t>
              </a:r>
            </a:p>
          </p:txBody>
        </p:sp>
      </p:grpSp>
      <p:grpSp>
        <p:nvGrpSpPr>
          <p:cNvPr id="89" name="グループ化 88">
            <a:extLst>
              <a:ext uri="{FF2B5EF4-FFF2-40B4-BE49-F238E27FC236}">
                <a16:creationId xmlns:a16="http://schemas.microsoft.com/office/drawing/2014/main" id="{9F8B5820-0766-4FC0-8D0F-BCF4E69B0E6A}"/>
              </a:ext>
            </a:extLst>
          </p:cNvPr>
          <p:cNvGrpSpPr/>
          <p:nvPr/>
        </p:nvGrpSpPr>
        <p:grpSpPr>
          <a:xfrm>
            <a:off x="5551354" y="4122823"/>
            <a:ext cx="1415772" cy="344980"/>
            <a:chOff x="1487939" y="2140016"/>
            <a:chExt cx="769620" cy="344980"/>
          </a:xfrm>
        </p:grpSpPr>
        <p:sp>
          <p:nvSpPr>
            <p:cNvPr id="90" name="四角形: 角を丸くする 89">
              <a:extLst>
                <a:ext uri="{FF2B5EF4-FFF2-40B4-BE49-F238E27FC236}">
                  <a16:creationId xmlns:a16="http://schemas.microsoft.com/office/drawing/2014/main" id="{F21238F5-3742-4FF9-B1DD-99505B13E21E}"/>
                </a:ext>
              </a:extLst>
            </p:cNvPr>
            <p:cNvSpPr/>
            <p:nvPr/>
          </p:nvSpPr>
          <p:spPr bwMode="auto">
            <a:xfrm>
              <a:off x="1487939" y="2145275"/>
              <a:ext cx="769620" cy="339721"/>
            </a:xfrm>
            <a:prstGeom prst="roundRect">
              <a:avLst/>
            </a:prstGeom>
            <a:solidFill>
              <a:srgbClr val="0070C0"/>
            </a:solidFill>
            <a:ln w="3175" algn="ctr">
              <a:solidFill>
                <a:schemeClr val="tx1"/>
              </a:solidFill>
              <a:miter lim="800000"/>
              <a:headEnd/>
              <a:tailEnd/>
            </a:ln>
            <a:effectLst/>
          </p:spPr>
          <p:txBody>
            <a:bodyPr wrap="none" rtlCol="0" anchor="ctr"/>
            <a:lstStyle/>
            <a:p>
              <a:pPr algn="ctr"/>
              <a:endParaRPr lang="ja-JP" altLang="en-US"/>
            </a:p>
          </p:txBody>
        </p:sp>
        <p:sp>
          <p:nvSpPr>
            <p:cNvPr id="96" name="テキスト ボックス 95">
              <a:extLst>
                <a:ext uri="{FF2B5EF4-FFF2-40B4-BE49-F238E27FC236}">
                  <a16:creationId xmlns:a16="http://schemas.microsoft.com/office/drawing/2014/main" id="{A5A1CB86-F1EB-4F75-AD76-428A312FC435}"/>
                </a:ext>
              </a:extLst>
            </p:cNvPr>
            <p:cNvSpPr txBox="1"/>
            <p:nvPr/>
          </p:nvSpPr>
          <p:spPr bwMode="auto">
            <a:xfrm>
              <a:off x="1487940" y="2140016"/>
              <a:ext cx="769619" cy="339721"/>
            </a:xfrm>
            <a:prstGeom prst="rect">
              <a:avLst/>
            </a:prstGeom>
            <a:noFill/>
            <a:ln w="12700">
              <a:noFill/>
              <a:miter lim="800000"/>
              <a:headEnd/>
              <a:tailEnd/>
            </a:ln>
          </p:spPr>
          <p:txBody>
            <a:bodyPr wrap="square" lIns="0" tIns="0" rIns="0" bIns="0" rtlCol="0" anchor="ctr" anchorCtr="0">
              <a:noAutofit/>
            </a:bodyPr>
            <a:lstStyle/>
            <a:p>
              <a:pPr algn="ctr" eaLnBrk="1" hangingPunct="1"/>
              <a:r>
                <a:rPr lang="ja-JP" altLang="en-US" sz="1200" dirty="0">
                  <a:solidFill>
                    <a:schemeClr val="bg1"/>
                  </a:solidFill>
                  <a:latin typeface="BIZ UDPゴシック" panose="020B0400000000000000" pitchFamily="50" charset="-128"/>
                  <a:ea typeface="BIZ UDPゴシック" panose="020B0400000000000000" pitchFamily="50" charset="-128"/>
                </a:rPr>
                <a:t>電子報告方式</a:t>
              </a:r>
            </a:p>
          </p:txBody>
        </p:sp>
      </p:grpSp>
      <p:pic>
        <p:nvPicPr>
          <p:cNvPr id="103" name="図 102">
            <a:extLst>
              <a:ext uri="{FF2B5EF4-FFF2-40B4-BE49-F238E27FC236}">
                <a16:creationId xmlns:a16="http://schemas.microsoft.com/office/drawing/2014/main" id="{E2390C50-7538-43B9-B6BD-A49A01CBA9F9}"/>
              </a:ext>
            </a:extLst>
          </p:cNvPr>
          <p:cNvPicPr>
            <a:picLocks noChangeAspect="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1075741" y="3545292"/>
            <a:ext cx="549243" cy="549243"/>
          </a:xfrm>
          <a:prstGeom prst="rect">
            <a:avLst/>
          </a:prstGeom>
          <a:solidFill>
            <a:schemeClr val="bg1"/>
          </a:solidFill>
          <a:effectLst>
            <a:outerShdw blurRad="50800" dist="38100" dir="2700000" algn="tl" rotWithShape="0">
              <a:prstClr val="black"/>
            </a:outerShdw>
          </a:effectLst>
        </p:spPr>
      </p:pic>
      <p:sp>
        <p:nvSpPr>
          <p:cNvPr id="105" name="テキスト ボックス 104">
            <a:extLst>
              <a:ext uri="{FF2B5EF4-FFF2-40B4-BE49-F238E27FC236}">
                <a16:creationId xmlns:a16="http://schemas.microsoft.com/office/drawing/2014/main" id="{74020417-7F31-4DAC-B2CC-E059832BE786}"/>
              </a:ext>
            </a:extLst>
          </p:cNvPr>
          <p:cNvSpPr txBox="1"/>
          <p:nvPr/>
        </p:nvSpPr>
        <p:spPr bwMode="auto">
          <a:xfrm>
            <a:off x="7441538" y="2838887"/>
            <a:ext cx="1415772" cy="276999"/>
          </a:xfrm>
          <a:prstGeom prst="rect">
            <a:avLst/>
          </a:prstGeom>
          <a:solidFill>
            <a:srgbClr val="FFFFFF">
              <a:alpha val="69804"/>
            </a:srgbClr>
          </a:solidFill>
          <a:ln w="12700">
            <a:noFill/>
            <a:miter lim="800000"/>
            <a:headEnd/>
            <a:tailEnd/>
          </a:ln>
        </p:spPr>
        <p:txBody>
          <a:bodyPr wrap="none" rtlCol="0">
            <a:spAutoFit/>
          </a:bodyPr>
          <a:lstStyle/>
          <a:p>
            <a:pPr algn="l" eaLnBrk="1" hangingPunct="1"/>
            <a:r>
              <a:rPr kumimoji="1" lang="ja-JP" altLang="en-US" sz="1200" dirty="0">
                <a:latin typeface="BIZ UDPゴシック" panose="020B0400000000000000" pitchFamily="50" charset="-128"/>
                <a:ea typeface="BIZ UDPゴシック" panose="020B0400000000000000" pitchFamily="50" charset="-128"/>
              </a:rPr>
              <a:t>建築計画概要書等</a:t>
            </a:r>
          </a:p>
        </p:txBody>
      </p:sp>
      <p:sp>
        <p:nvSpPr>
          <p:cNvPr id="107" name="テキスト ボックス 106">
            <a:extLst>
              <a:ext uri="{FF2B5EF4-FFF2-40B4-BE49-F238E27FC236}">
                <a16:creationId xmlns:a16="http://schemas.microsoft.com/office/drawing/2014/main" id="{14D2FA2A-6FF7-4F8C-BB34-8A29262DB1F3}"/>
              </a:ext>
            </a:extLst>
          </p:cNvPr>
          <p:cNvSpPr txBox="1"/>
          <p:nvPr/>
        </p:nvSpPr>
        <p:spPr bwMode="auto">
          <a:xfrm>
            <a:off x="5814615" y="4574331"/>
            <a:ext cx="920899" cy="369332"/>
          </a:xfrm>
          <a:prstGeom prst="rect">
            <a:avLst/>
          </a:prstGeom>
          <a:noFill/>
          <a:ln w="12700">
            <a:noFill/>
            <a:miter lim="800000"/>
            <a:headEnd/>
            <a:tailEnd/>
          </a:ln>
        </p:spPr>
        <p:txBody>
          <a:bodyPr wrap="square" lIns="0" tIns="0" rIns="0" bIns="0" rtlCol="0">
            <a:spAutoFit/>
          </a:bodyPr>
          <a:lstStyle/>
          <a:p>
            <a:pPr algn="ctr" eaLnBrk="1" hangingPunct="1"/>
            <a:r>
              <a:rPr kumimoji="1" lang="en-US" altLang="ja-JP" sz="1200" dirty="0">
                <a:latin typeface="ＭＳ Ｐ明朝" panose="02020600040205080304" pitchFamily="18" charset="-128"/>
                <a:ea typeface="ＭＳ Ｐ明朝" panose="02020600040205080304" pitchFamily="18" charset="-128"/>
              </a:rPr>
              <a:t>XML</a:t>
            </a:r>
            <a:r>
              <a:rPr kumimoji="1" lang="ja-JP" altLang="en-US" sz="1200" dirty="0">
                <a:latin typeface="ＭＳ Ｐ明朝" panose="02020600040205080304" pitchFamily="18" charset="-128"/>
                <a:ea typeface="ＭＳ Ｐ明朝" panose="02020600040205080304" pitchFamily="18" charset="-128"/>
              </a:rPr>
              <a:t>形式</a:t>
            </a:r>
            <a:endParaRPr kumimoji="1" lang="en-US" altLang="ja-JP" sz="1200" dirty="0">
              <a:latin typeface="ＭＳ Ｐ明朝" panose="02020600040205080304" pitchFamily="18" charset="-128"/>
              <a:ea typeface="ＭＳ Ｐ明朝" panose="02020600040205080304" pitchFamily="18" charset="-128"/>
            </a:endParaRPr>
          </a:p>
          <a:p>
            <a:pPr algn="ctr" eaLnBrk="1" hangingPunct="1"/>
            <a:r>
              <a:rPr lang="ja-JP" altLang="en-US" sz="1200" dirty="0">
                <a:latin typeface="ＭＳ Ｐ明朝" panose="02020600040205080304" pitchFamily="18" charset="-128"/>
                <a:ea typeface="ＭＳ Ｐ明朝" panose="02020600040205080304" pitchFamily="18" charset="-128"/>
              </a:rPr>
              <a:t>＋画像データ</a:t>
            </a:r>
            <a:endParaRPr kumimoji="1" lang="en-US" altLang="ja-JP" sz="1200" dirty="0">
              <a:latin typeface="ＭＳ Ｐ明朝" panose="02020600040205080304" pitchFamily="18" charset="-128"/>
              <a:ea typeface="ＭＳ Ｐ明朝" panose="02020600040205080304" pitchFamily="18" charset="-128"/>
            </a:endParaRPr>
          </a:p>
        </p:txBody>
      </p:sp>
      <p:sp>
        <p:nvSpPr>
          <p:cNvPr id="111" name="テキスト ボックス 110">
            <a:extLst>
              <a:ext uri="{FF2B5EF4-FFF2-40B4-BE49-F238E27FC236}">
                <a16:creationId xmlns:a16="http://schemas.microsoft.com/office/drawing/2014/main" id="{63A4B385-EEEA-43D0-8E98-2785918CA780}"/>
              </a:ext>
            </a:extLst>
          </p:cNvPr>
          <p:cNvSpPr txBox="1"/>
          <p:nvPr/>
        </p:nvSpPr>
        <p:spPr bwMode="auto">
          <a:xfrm>
            <a:off x="85017" y="6197977"/>
            <a:ext cx="9143999" cy="338554"/>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marL="180975" indent="-144000" algn="just">
              <a:spcBef>
                <a:spcPts val="600"/>
              </a:spcBef>
            </a:pPr>
            <a:r>
              <a:rPr lang="ja-JP" altLang="en-US"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・本資料では「中間ファイル方式」について詳述します。各方式の特長を次頁に示します。</a:t>
            </a:r>
            <a:endParaRPr lang="en-US" altLang="ja-JP"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正方形/長方形 258">
            <a:extLst>
              <a:ext uri="{FF2B5EF4-FFF2-40B4-BE49-F238E27FC236}">
                <a16:creationId xmlns:a16="http://schemas.microsoft.com/office/drawing/2014/main" id="{758406BE-EFC6-4CDD-8D2C-06431A7A45D8}"/>
              </a:ext>
            </a:extLst>
          </p:cNvPr>
          <p:cNvSpPr/>
          <p:nvPr/>
        </p:nvSpPr>
        <p:spPr bwMode="auto">
          <a:xfrm>
            <a:off x="1" y="-26177"/>
            <a:ext cx="9143999" cy="548638"/>
          </a:xfrm>
          <a:prstGeom prst="rect">
            <a:avLst/>
          </a:prstGeom>
          <a:gradFill>
            <a:gsLst>
              <a:gs pos="0">
                <a:srgbClr val="3C8C93"/>
              </a:gs>
              <a:gs pos="100000">
                <a:srgbClr val="4DABB2"/>
              </a:gs>
            </a:gsLst>
            <a:lin ang="5400000" scaled="0"/>
          </a:gradFill>
          <a:ln w="12700" algn="ctr">
            <a:solidFill>
              <a:srgbClr val="660066"/>
            </a:solidFill>
            <a:miter lim="800000"/>
            <a:headEnd/>
            <a:tailEnd/>
          </a:ln>
          <a:effectLst/>
        </p:spPr>
        <p:txBody>
          <a:bodyPr wrap="none" rtlCol="0" anchor="ctr"/>
          <a:lstStyle/>
          <a:p>
            <a:pPr algn="ctr"/>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データ移行　各方式の特長</a:t>
            </a:r>
          </a:p>
        </p:txBody>
      </p:sp>
      <p:graphicFrame>
        <p:nvGraphicFramePr>
          <p:cNvPr id="4" name="表 5">
            <a:extLst>
              <a:ext uri="{FF2B5EF4-FFF2-40B4-BE49-F238E27FC236}">
                <a16:creationId xmlns:a16="http://schemas.microsoft.com/office/drawing/2014/main" id="{394DEDF0-2BD3-4FA4-8F45-D6E94867297D}"/>
              </a:ext>
            </a:extLst>
          </p:cNvPr>
          <p:cNvGraphicFramePr>
            <a:graphicFrameLocks noGrp="1"/>
          </p:cNvGraphicFramePr>
          <p:nvPr>
            <p:extLst>
              <p:ext uri="{D42A27DB-BD31-4B8C-83A1-F6EECF244321}">
                <p14:modId xmlns:p14="http://schemas.microsoft.com/office/powerpoint/2010/main" val="4038550704"/>
              </p:ext>
            </p:extLst>
          </p:nvPr>
        </p:nvGraphicFramePr>
        <p:xfrm>
          <a:off x="0" y="522461"/>
          <a:ext cx="9144000" cy="6393852"/>
        </p:xfrm>
        <a:graphic>
          <a:graphicData uri="http://schemas.openxmlformats.org/drawingml/2006/table">
            <a:tbl>
              <a:tblPr firstRow="1" bandRow="1">
                <a:tableStyleId>{5C22544A-7EE6-4342-B048-85BDC9FD1C3A}</a:tableStyleId>
              </a:tblPr>
              <a:tblGrid>
                <a:gridCol w="1160890">
                  <a:extLst>
                    <a:ext uri="{9D8B030D-6E8A-4147-A177-3AD203B41FA5}">
                      <a16:colId xmlns:a16="http://schemas.microsoft.com/office/drawing/2014/main" val="2990817133"/>
                    </a:ext>
                  </a:extLst>
                </a:gridCol>
                <a:gridCol w="2663687">
                  <a:extLst>
                    <a:ext uri="{9D8B030D-6E8A-4147-A177-3AD203B41FA5}">
                      <a16:colId xmlns:a16="http://schemas.microsoft.com/office/drawing/2014/main" val="3922687103"/>
                    </a:ext>
                  </a:extLst>
                </a:gridCol>
                <a:gridCol w="2767054">
                  <a:extLst>
                    <a:ext uri="{9D8B030D-6E8A-4147-A177-3AD203B41FA5}">
                      <a16:colId xmlns:a16="http://schemas.microsoft.com/office/drawing/2014/main" val="4202626722"/>
                    </a:ext>
                  </a:extLst>
                </a:gridCol>
                <a:gridCol w="2552369">
                  <a:extLst>
                    <a:ext uri="{9D8B030D-6E8A-4147-A177-3AD203B41FA5}">
                      <a16:colId xmlns:a16="http://schemas.microsoft.com/office/drawing/2014/main" val="2097615165"/>
                    </a:ext>
                  </a:extLst>
                </a:gridCol>
              </a:tblGrid>
              <a:tr h="255803">
                <a:tc>
                  <a:txBody>
                    <a:bodyPr/>
                    <a:lstStyle/>
                    <a:p>
                      <a:pPr algn="ctr"/>
                      <a:r>
                        <a:rPr kumimoji="1" lang="ja-JP" altLang="en-US" sz="1600" dirty="0">
                          <a:solidFill>
                            <a:schemeClr val="tx1"/>
                          </a:solidFill>
                          <a:latin typeface="BIZ UDゴシック" panose="020B0400000000000000" pitchFamily="49" charset="-128"/>
                          <a:ea typeface="BIZ UDゴシック" panose="020B0400000000000000" pitchFamily="49" charset="-128"/>
                        </a:rPr>
                        <a:t>方式名</a:t>
                      </a:r>
                    </a:p>
                  </a:txBody>
                  <a:tcPr>
                    <a:lnB w="12700" cap="flat" cmpd="sng" algn="ctr">
                      <a:solidFill>
                        <a:schemeClr val="accent1">
                          <a:lumMod val="50000"/>
                        </a:schemeClr>
                      </a:solidFill>
                      <a:prstDash val="solid"/>
                      <a:round/>
                      <a:headEnd type="none" w="med" len="med"/>
                      <a:tailEnd type="none" w="med" len="med"/>
                    </a:lnB>
                  </a:tcPr>
                </a:tc>
                <a:tc>
                  <a:txBody>
                    <a:bodyPr/>
                    <a:lstStyle/>
                    <a:p>
                      <a:pPr algn="ctr"/>
                      <a:r>
                        <a:rPr kumimoji="1" lang="ja-JP" altLang="en-US" sz="1600" dirty="0">
                          <a:solidFill>
                            <a:schemeClr val="tx1"/>
                          </a:solidFill>
                          <a:latin typeface="BIZ UDゴシック" panose="020B0400000000000000" pitchFamily="49" charset="-128"/>
                          <a:ea typeface="BIZ UDゴシック" panose="020B0400000000000000" pitchFamily="49" charset="-128"/>
                        </a:rPr>
                        <a:t>中間ファイル方式</a:t>
                      </a:r>
                    </a:p>
                  </a:txBody>
                  <a:tcPr>
                    <a:lnB w="12700" cap="flat" cmpd="sng" algn="ctr">
                      <a:solidFill>
                        <a:schemeClr val="accent1">
                          <a:lumMod val="50000"/>
                        </a:schemeClr>
                      </a:solidFill>
                      <a:prstDash val="solid"/>
                      <a:round/>
                      <a:headEnd type="none" w="med" len="med"/>
                      <a:tailEnd type="none" w="med" len="med"/>
                    </a:lnB>
                  </a:tcPr>
                </a:tc>
                <a:tc>
                  <a:txBody>
                    <a:bodyPr/>
                    <a:lstStyle/>
                    <a:p>
                      <a:pPr algn="ctr"/>
                      <a:r>
                        <a:rPr kumimoji="1" lang="en-US" altLang="ja-JP" sz="1600" dirty="0">
                          <a:solidFill>
                            <a:schemeClr val="tx1"/>
                          </a:solidFill>
                          <a:latin typeface="BIZ UDゴシック" panose="020B0400000000000000" pitchFamily="49" charset="-128"/>
                          <a:ea typeface="BIZ UDゴシック" panose="020B0400000000000000" pitchFamily="49" charset="-128"/>
                        </a:rPr>
                        <a:t>EXCEL</a:t>
                      </a:r>
                      <a:r>
                        <a:rPr kumimoji="1" lang="ja-JP" altLang="en-US" sz="1600" dirty="0">
                          <a:solidFill>
                            <a:schemeClr val="tx1"/>
                          </a:solidFill>
                          <a:latin typeface="BIZ UDゴシック" panose="020B0400000000000000" pitchFamily="49" charset="-128"/>
                          <a:ea typeface="BIZ UDゴシック" panose="020B0400000000000000" pitchFamily="49" charset="-128"/>
                        </a:rPr>
                        <a:t>取込方式</a:t>
                      </a:r>
                    </a:p>
                  </a:txBody>
                  <a:tcPr>
                    <a:lnB w="12700" cap="flat" cmpd="sng" algn="ctr">
                      <a:solidFill>
                        <a:schemeClr val="accent1">
                          <a:lumMod val="50000"/>
                        </a:schemeClr>
                      </a:solidFill>
                      <a:prstDash val="solid"/>
                      <a:round/>
                      <a:headEnd type="none" w="med" len="med"/>
                      <a:tailEnd type="none" w="med" len="med"/>
                    </a:lnB>
                  </a:tcPr>
                </a:tc>
                <a:tc>
                  <a:txBody>
                    <a:bodyPr/>
                    <a:lstStyle/>
                    <a:p>
                      <a:pPr algn="ctr"/>
                      <a:r>
                        <a:rPr kumimoji="1" lang="ja-JP" altLang="en-US" sz="1600" dirty="0">
                          <a:solidFill>
                            <a:schemeClr val="tx1"/>
                          </a:solidFill>
                          <a:latin typeface="BIZ UDゴシック" panose="020B0400000000000000" pitchFamily="49" charset="-128"/>
                          <a:ea typeface="BIZ UDゴシック" panose="020B0400000000000000" pitchFamily="49" charset="-128"/>
                        </a:rPr>
                        <a:t>電子報告方式</a:t>
                      </a:r>
                    </a:p>
                  </a:txBody>
                  <a:tcPr>
                    <a:lnB w="12700" cap="flat" cmpd="sng" algn="ctr">
                      <a:solidFill>
                        <a:schemeClr val="accent1">
                          <a:lumMod val="50000"/>
                        </a:schemeClr>
                      </a:solidFill>
                      <a:prstDash val="solid"/>
                      <a:round/>
                      <a:headEnd type="none" w="med" len="med"/>
                      <a:tailEnd type="none" w="med" len="med"/>
                    </a:lnB>
                  </a:tcPr>
                </a:tc>
                <a:extLst>
                  <a:ext uri="{0D108BD9-81ED-4DB2-BD59-A6C34878D82A}">
                    <a16:rowId xmlns:a16="http://schemas.microsoft.com/office/drawing/2014/main" val="2582975104"/>
                  </a:ext>
                </a:extLst>
              </a:tr>
              <a:tr h="219681">
                <a:tc>
                  <a:txBody>
                    <a:bodyPr/>
                    <a:lstStyle/>
                    <a:p>
                      <a:pPr marL="0" algn="r" defTabSz="914400" rtl="0" eaLnBrk="1" latinLnBrk="0" hangingPunct="1"/>
                      <a:r>
                        <a:rPr kumimoji="1" lang="ja-JP" altLang="en-US" sz="1400" b="1" kern="1200" dirty="0">
                          <a:solidFill>
                            <a:schemeClr val="tx1"/>
                          </a:solidFill>
                          <a:latin typeface="BIZ UDゴシック" panose="020B0400000000000000" pitchFamily="49" charset="-128"/>
                          <a:ea typeface="BIZ UDゴシック" panose="020B0400000000000000" pitchFamily="49" charset="-128"/>
                          <a:cs typeface="+mn-cs"/>
                        </a:rPr>
                        <a:t>費用</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solidFill>
                      <a:schemeClr val="accent1"/>
                    </a:solidFill>
                  </a:tcPr>
                </a:tc>
                <a:tc>
                  <a:txBody>
                    <a:bodyPr/>
                    <a:lstStyle/>
                    <a:p>
                      <a:pPr marL="144000" marR="0" lvl="0" indent="-18000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数百万円～</a:t>
                      </a:r>
                      <a:endParaRPr kumimoji="1" lang="ja-JP" altLang="en-US" sz="12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144000" marR="0" lvl="0" indent="-18000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不要</a:t>
                      </a:r>
                      <a:endParaRPr kumimoji="1" lang="ja-JP" altLang="en-US" sz="12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不要</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extLst>
                  <a:ext uri="{0D108BD9-81ED-4DB2-BD59-A6C34878D82A}">
                    <a16:rowId xmlns:a16="http://schemas.microsoft.com/office/drawing/2014/main" val="2559515974"/>
                  </a:ext>
                </a:extLst>
              </a:tr>
              <a:tr h="1604584">
                <a:tc>
                  <a:txBody>
                    <a:bodyPr/>
                    <a:lstStyle/>
                    <a:p>
                      <a:pPr marL="0" algn="r" defTabSz="914400" rtl="0" eaLnBrk="1" latinLnBrk="0" hangingPunct="1"/>
                      <a:r>
                        <a:rPr kumimoji="1" lang="ja-JP" altLang="en-US" sz="1400" b="1" kern="1200" dirty="0">
                          <a:solidFill>
                            <a:schemeClr val="tx1"/>
                          </a:solidFill>
                          <a:latin typeface="BIZ UDゴシック" panose="020B0400000000000000" pitchFamily="49" charset="-128"/>
                          <a:ea typeface="BIZ UDゴシック" panose="020B0400000000000000" pitchFamily="49" charset="-128"/>
                          <a:cs typeface="+mn-cs"/>
                        </a:rPr>
                        <a:t>作業手順</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solidFill>
                      <a:schemeClr val="accent1"/>
                    </a:solidFill>
                  </a:tcPr>
                </a:tc>
                <a:tc>
                  <a:txBody>
                    <a:bodyPr/>
                    <a:lstStyle/>
                    <a:p>
                      <a:pPr marL="144000" indent="-180000" algn="l" defTabSz="914400" rtl="0" eaLnBrk="1" latinLnBrk="0" hangingPunct="1"/>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①中間ファイル作成委託</a:t>
                      </a:r>
                      <a:br>
                        <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rPr>
                      </a:b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民間事業者に中間ファイルの作成を委託する。</a:t>
                      </a:r>
                      <a:endPar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endParaRPr>
                    </a:p>
                    <a:p>
                      <a:pPr marL="144000" indent="-180000" algn="l" defTabSz="914400" rtl="0" eaLnBrk="1" latinLnBrk="0" hangingPunct="1"/>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②</a:t>
                      </a:r>
                      <a:r>
                        <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rPr>
                        <a:t>PDF</a:t>
                      </a:r>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リネーム委託</a:t>
                      </a:r>
                      <a:br>
                        <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rPr>
                      </a:br>
                      <a:r>
                        <a:rPr kumimoji="1" lang="en-US" altLang="ja-JP" sz="1200" kern="1200" dirty="0" err="1">
                          <a:solidFill>
                            <a:schemeClr val="tx1"/>
                          </a:solidFill>
                          <a:latin typeface="ＭＳ Ｐ明朝" panose="02020600040205080304" pitchFamily="18" charset="-128"/>
                          <a:ea typeface="ＭＳ Ｐ明朝" panose="02020600040205080304" pitchFamily="18" charset="-128"/>
                          <a:cs typeface="+mn-cs"/>
                        </a:rPr>
                        <a:t>PDF</a:t>
                      </a: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等のスキャナデータがある場合は、中間ファイルとの紐づけのためのファイル名リネームを民間事業者に合わせて委託する。</a:t>
                      </a:r>
                      <a:endPar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endParaRPr>
                    </a:p>
                    <a:p>
                      <a:pPr marL="144000" marR="0" lvl="0" indent="-18000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③投入委託</a:t>
                      </a:r>
                      <a:br>
                        <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rPr>
                      </a:b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作成した中間ファイル及び</a:t>
                      </a:r>
                      <a:r>
                        <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rPr>
                        <a:t>PDF</a:t>
                      </a: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等の台帳システムへの投入を</a:t>
                      </a:r>
                      <a:r>
                        <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rPr>
                        <a:t>ICBA</a:t>
                      </a: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に委託する。</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144000" marR="0" lvl="0" indent="-18000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①ファイル加工</a:t>
                      </a:r>
                      <a:br>
                        <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rPr>
                      </a:b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既存データの項目名、項目並び順等を</a:t>
                      </a:r>
                      <a:r>
                        <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rPr>
                        <a:t>EXCEL</a:t>
                      </a: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取込用のファイルフォーマットに合わせて加工する。</a:t>
                      </a:r>
                      <a:endPar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endParaRPr>
                    </a:p>
                    <a:p>
                      <a:pPr marL="144000" marR="0" lvl="0" indent="-18000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②データ取込</a:t>
                      </a:r>
                      <a:br>
                        <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rPr>
                      </a:b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加工したファイル（</a:t>
                      </a:r>
                      <a:r>
                        <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rPr>
                        <a:t>CSV</a:t>
                      </a: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形式）を台帳システムの「データ取込」メニューにより、１回当たり数</a:t>
                      </a:r>
                      <a:r>
                        <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rPr>
                        <a:t>10</a:t>
                      </a: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件程度ずつ取り込む。</a:t>
                      </a:r>
                      <a:endPar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endParaRPr>
                    </a:p>
                    <a:p>
                      <a:pPr marL="144000" marR="0" lvl="0" indent="-18000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③</a:t>
                      </a:r>
                      <a:r>
                        <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rPr>
                        <a:t>PDF</a:t>
                      </a:r>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登録</a:t>
                      </a:r>
                      <a:br>
                        <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rPr>
                      </a:br>
                      <a:r>
                        <a:rPr kumimoji="1" lang="en-US" altLang="ja-JP" sz="1200" kern="1200" dirty="0" err="1">
                          <a:solidFill>
                            <a:schemeClr val="tx1"/>
                          </a:solidFill>
                          <a:latin typeface="ＭＳ Ｐ明朝" panose="02020600040205080304" pitchFamily="18" charset="-128"/>
                          <a:ea typeface="ＭＳ Ｐ明朝" panose="02020600040205080304" pitchFamily="18" charset="-128"/>
                          <a:cs typeface="+mn-cs"/>
                        </a:rPr>
                        <a:t>PDF</a:t>
                      </a: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等のスキャナデータは１物件ずつ登録する（一括登録する場合は中間ファイル方式を併用する）。</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①協力依頼</a:t>
                      </a:r>
                      <a:br>
                        <a:rPr kumimoji="1" lang="en-US" altLang="ja-JP" sz="1200" dirty="0">
                          <a:solidFill>
                            <a:schemeClr val="tx1"/>
                          </a:solidFill>
                          <a:latin typeface="BIZ UDゴシック" panose="020B0400000000000000" pitchFamily="49" charset="-128"/>
                          <a:ea typeface="BIZ UDゴシック" panose="020B0400000000000000" pitchFamily="49" charset="-128"/>
                        </a:rPr>
                      </a:b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電子報告を実施している指定確認検査機関に協力依頼する</a:t>
                      </a:r>
                      <a:r>
                        <a:rPr kumimoji="1" lang="ja-JP" altLang="en-US" sz="1200" dirty="0">
                          <a:solidFill>
                            <a:schemeClr val="tx1"/>
                          </a:solidFill>
                          <a:latin typeface="BIZ UDゴシック" panose="020B0400000000000000" pitchFamily="49" charset="-128"/>
                          <a:ea typeface="BIZ UDゴシック" panose="020B0400000000000000" pitchFamily="49" charset="-128"/>
                        </a:rPr>
                        <a:t>。</a:t>
                      </a:r>
                      <a:endParaRPr kumimoji="1" lang="en-US" altLang="ja-JP" sz="1200" dirty="0">
                        <a:solidFill>
                          <a:schemeClr val="tx1"/>
                        </a:solidFill>
                        <a:latin typeface="BIZ UDゴシック" panose="020B0400000000000000" pitchFamily="49" charset="-128"/>
                        <a:ea typeface="BIZ UDゴシック" panose="020B0400000000000000" pitchFamily="49" charset="-128"/>
                      </a:endParaRPr>
                    </a:p>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②電子報告実施</a:t>
                      </a:r>
                      <a:br>
                        <a:rPr kumimoji="1" lang="en-US" altLang="ja-JP" sz="1200" dirty="0">
                          <a:solidFill>
                            <a:schemeClr val="tx1"/>
                          </a:solidFill>
                          <a:latin typeface="BIZ UDゴシック" panose="020B0400000000000000" pitchFamily="49" charset="-128"/>
                          <a:ea typeface="BIZ UDゴシック" panose="020B0400000000000000" pitchFamily="49" charset="-128"/>
                        </a:rPr>
                      </a:b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応諾した指定確認検査機関が電子報告を実施する。</a:t>
                      </a:r>
                      <a:endPar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endParaRPr>
                    </a:p>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③報告受付</a:t>
                      </a:r>
                      <a:br>
                        <a:rPr kumimoji="1" lang="en-US" altLang="ja-JP" sz="1200" dirty="0">
                          <a:solidFill>
                            <a:schemeClr val="tx1"/>
                          </a:solidFill>
                          <a:latin typeface="BIZ UDゴシック" panose="020B0400000000000000" pitchFamily="49" charset="-128"/>
                          <a:ea typeface="BIZ UDゴシック" panose="020B0400000000000000" pitchFamily="49" charset="-128"/>
                        </a:rPr>
                      </a:b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台帳システムの「報告受付（配信）」メニューにより到着したデータを登録する。このとき、受付日は登録した当日がセットされる。</a:t>
                      </a:r>
                      <a:endParaRPr kumimoji="1" lang="en-US" altLang="ja-JP" sz="1200" kern="1200" dirty="0">
                        <a:solidFill>
                          <a:schemeClr val="tx1"/>
                        </a:solidFill>
                        <a:latin typeface="ＭＳ Ｐ明朝" panose="02020600040205080304" pitchFamily="18" charset="-128"/>
                        <a:ea typeface="ＭＳ Ｐ明朝" panose="02020600040205080304" pitchFamily="18" charset="-128"/>
                        <a:cs typeface="+mn-cs"/>
                      </a:endParaRPr>
                    </a:p>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④受付日修正</a:t>
                      </a:r>
                      <a:br>
                        <a:rPr kumimoji="1" lang="en-US" altLang="ja-JP" sz="1200" dirty="0">
                          <a:solidFill>
                            <a:schemeClr val="tx1"/>
                          </a:solidFill>
                          <a:latin typeface="BIZ UDゴシック" panose="020B0400000000000000" pitchFamily="49" charset="-128"/>
                          <a:ea typeface="BIZ UDゴシック" panose="020B0400000000000000" pitchFamily="49" charset="-128"/>
                        </a:rPr>
                      </a:br>
                      <a:r>
                        <a:rPr kumimoji="1" lang="ja-JP" altLang="en-US" sz="1200" kern="1200" dirty="0">
                          <a:solidFill>
                            <a:schemeClr val="tx1"/>
                          </a:solidFill>
                          <a:latin typeface="ＭＳ Ｐ明朝" panose="02020600040205080304" pitchFamily="18" charset="-128"/>
                          <a:ea typeface="ＭＳ Ｐ明朝" panose="02020600040205080304" pitchFamily="18" charset="-128"/>
                          <a:cs typeface="+mn-cs"/>
                        </a:rPr>
                        <a:t>受付日を、過去実際に受け付けた日に１物件ずつ修正して登録する。</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extLst>
                  <a:ext uri="{0D108BD9-81ED-4DB2-BD59-A6C34878D82A}">
                    <a16:rowId xmlns:a16="http://schemas.microsoft.com/office/drawing/2014/main" val="4198931707"/>
                  </a:ext>
                </a:extLst>
              </a:tr>
              <a:tr h="488352">
                <a:tc>
                  <a:txBody>
                    <a:bodyPr/>
                    <a:lstStyle/>
                    <a:p>
                      <a:pPr marL="0" algn="r" defTabSz="914400" rtl="0" eaLnBrk="1" latinLnBrk="0" hangingPunct="1"/>
                      <a:r>
                        <a:rPr kumimoji="1" lang="ja-JP" altLang="en-US" sz="1400" b="1" kern="1200" dirty="0">
                          <a:solidFill>
                            <a:schemeClr val="tx1"/>
                          </a:solidFill>
                          <a:latin typeface="BIZ UDゴシック" panose="020B0400000000000000" pitchFamily="49" charset="-128"/>
                          <a:ea typeface="BIZ UDゴシック" panose="020B0400000000000000" pitchFamily="49" charset="-128"/>
                          <a:cs typeface="+mn-cs"/>
                        </a:rPr>
                        <a:t>メリット</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solidFill>
                      <a:schemeClr val="accent1"/>
                    </a:solidFill>
                  </a:tcPr>
                </a:tc>
                <a:tc>
                  <a:txBody>
                    <a:bodyPr/>
                    <a:lstStyle/>
                    <a:p>
                      <a:pPr marL="144000" indent="-180000"/>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・行政庁職員の作業負担が少ない</a:t>
                      </a:r>
                      <a:endPar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endParaRPr>
                    </a:p>
                    <a:p>
                      <a:pPr marL="144000" indent="-180000"/>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・ほぼすべての情報を移行できる</a:t>
                      </a:r>
                      <a:endParaRPr kumimoji="1" lang="ja-JP" altLang="en-US" sz="12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144000" marR="0" lvl="0" indent="-18000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・予算措置が不要</a:t>
                      </a:r>
                      <a:endPar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endParaRPr>
                    </a:p>
                    <a:p>
                      <a:pPr marL="144000" indent="-180000"/>
                      <a:endParaRPr kumimoji="1" lang="ja-JP" altLang="en-US" sz="12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144000" indent="-180000"/>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・予算措置が不要</a:t>
                      </a:r>
                      <a:endPar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endParaRPr>
                    </a:p>
                    <a:p>
                      <a:pPr marL="144000" indent="-180000"/>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・行政庁職員の作業負担が少ない</a:t>
                      </a:r>
                      <a:endPar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endParaRP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extLst>
                  <a:ext uri="{0D108BD9-81ED-4DB2-BD59-A6C34878D82A}">
                    <a16:rowId xmlns:a16="http://schemas.microsoft.com/office/drawing/2014/main" val="336624678"/>
                  </a:ext>
                </a:extLst>
              </a:tr>
              <a:tr h="767410">
                <a:tc>
                  <a:txBody>
                    <a:bodyPr/>
                    <a:lstStyle/>
                    <a:p>
                      <a:pPr marL="0" algn="r" defTabSz="914400" rtl="0" eaLnBrk="1" latinLnBrk="0" hangingPunct="1"/>
                      <a:r>
                        <a:rPr kumimoji="1" lang="ja-JP" altLang="en-US" sz="1400" b="1" kern="1200" dirty="0">
                          <a:solidFill>
                            <a:schemeClr val="tx1"/>
                          </a:solidFill>
                          <a:latin typeface="BIZ UDゴシック" panose="020B0400000000000000" pitchFamily="49" charset="-128"/>
                          <a:ea typeface="BIZ UDゴシック" panose="020B0400000000000000" pitchFamily="49" charset="-128"/>
                          <a:cs typeface="+mn-cs"/>
                        </a:rPr>
                        <a:t>デメリット</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solidFill>
                      <a:schemeClr val="accent1"/>
                    </a:solidFill>
                  </a:tcPr>
                </a:tc>
                <a:tc>
                  <a:txBody>
                    <a:bodyPr/>
                    <a:lstStyle/>
                    <a:p>
                      <a:pPr marL="144000" marR="0" lvl="0" indent="-18000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・予算措置が必要</a:t>
                      </a:r>
                      <a:endPar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endParaRPr>
                    </a:p>
                    <a:p>
                      <a:pPr marL="144000" marR="0" lvl="0" indent="-180000" algn="l" defTabSz="914400" rtl="0" eaLnBrk="1" fontAlgn="auto" latinLnBrk="0" hangingPunct="1">
                        <a:lnSpc>
                          <a:spcPct val="100000"/>
                        </a:lnSpc>
                        <a:spcBef>
                          <a:spcPts val="0"/>
                        </a:spcBef>
                        <a:spcAft>
                          <a:spcPts val="0"/>
                        </a:spcAft>
                        <a:buClrTx/>
                        <a:buSzTx/>
                        <a:buFontTx/>
                        <a:buNone/>
                        <a:tabLst/>
                        <a:defRPr/>
                      </a:pPr>
                      <a:r>
                        <a:rPr kumimoji="1" lang="ja-JP" altLang="en-US" sz="900" kern="1200" dirty="0">
                          <a:solidFill>
                            <a:schemeClr val="tx1"/>
                          </a:solidFill>
                          <a:latin typeface="BIZ UDゴシック" panose="020B0400000000000000" pitchFamily="49" charset="-128"/>
                          <a:ea typeface="BIZ UDゴシック" panose="020B0400000000000000" pitchFamily="49" charset="-128"/>
                          <a:cs typeface="+mn-cs"/>
                        </a:rPr>
                        <a:t>・台帳システムのデータに各支所ごとに独立した受付番号・確認番号を振っている場合（都道府県・政令市等）は中間ファイル方式において各支所の</a:t>
                      </a:r>
                      <a:r>
                        <a:rPr kumimoji="1" lang="en-US" altLang="ja-JP" sz="900" kern="1200" dirty="0">
                          <a:solidFill>
                            <a:schemeClr val="tx1"/>
                          </a:solidFill>
                          <a:latin typeface="BIZ UDゴシック" panose="020B0400000000000000" pitchFamily="49" charset="-128"/>
                          <a:ea typeface="BIZ UDゴシック" panose="020B0400000000000000" pitchFamily="49" charset="-128"/>
                          <a:cs typeface="+mn-cs"/>
                        </a:rPr>
                        <a:t>ID</a:t>
                      </a:r>
                      <a:r>
                        <a:rPr kumimoji="1" lang="ja-JP" altLang="en-US" sz="900" kern="1200" dirty="0">
                          <a:solidFill>
                            <a:schemeClr val="tx1"/>
                          </a:solidFill>
                          <a:latin typeface="BIZ UDゴシック" panose="020B0400000000000000" pitchFamily="49" charset="-128"/>
                          <a:ea typeface="BIZ UDゴシック" panose="020B0400000000000000" pitchFamily="49" charset="-128"/>
                          <a:cs typeface="+mn-cs"/>
                        </a:rPr>
                        <a:t>付与等、特段の措置が必要。</a:t>
                      </a:r>
                      <a:endParaRPr kumimoji="1" lang="ja-JP" altLang="en-US" sz="9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144000" indent="-180000"/>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・行政庁職員の作業負担が大きい</a:t>
                      </a:r>
                      <a:endPar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endParaRPr>
                    </a:p>
                    <a:p>
                      <a:pPr marL="144000" indent="-180000"/>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・確認申請書第四面以降が移行できない等の制約がある</a:t>
                      </a:r>
                      <a:endParaRPr kumimoji="1" lang="ja-JP" altLang="en-US" sz="12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・指定確認検査機関の協力が必要</a:t>
                      </a:r>
                      <a:endParaRPr kumimoji="1" lang="en-US" altLang="ja-JP" sz="1200" dirty="0">
                        <a:solidFill>
                          <a:schemeClr val="tx1"/>
                        </a:solidFill>
                        <a:latin typeface="BIZ UDゴシック" panose="020B0400000000000000" pitchFamily="49" charset="-128"/>
                        <a:ea typeface="BIZ UDゴシック" panose="020B0400000000000000" pitchFamily="49" charset="-128"/>
                      </a:endParaRPr>
                    </a:p>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・中間ファイル方式や</a:t>
                      </a:r>
                      <a:r>
                        <a:rPr kumimoji="1" lang="en-US" altLang="ja-JP" sz="1200" dirty="0">
                          <a:solidFill>
                            <a:schemeClr val="tx1"/>
                          </a:solidFill>
                          <a:latin typeface="BIZ UDゴシック" panose="020B0400000000000000" pitchFamily="49" charset="-128"/>
                          <a:ea typeface="BIZ UDゴシック" panose="020B0400000000000000" pitchFamily="49" charset="-128"/>
                        </a:rPr>
                        <a:t>EXCEL</a:t>
                      </a:r>
                      <a:r>
                        <a:rPr kumimoji="1" lang="ja-JP" altLang="en-US" sz="1200" dirty="0">
                          <a:solidFill>
                            <a:schemeClr val="tx1"/>
                          </a:solidFill>
                          <a:latin typeface="BIZ UDゴシック" panose="020B0400000000000000" pitchFamily="49" charset="-128"/>
                          <a:ea typeface="BIZ UDゴシック" panose="020B0400000000000000" pitchFamily="49" charset="-128"/>
                        </a:rPr>
                        <a:t>取込方式と併用した場合、同一物件の重複登録が発生しやすい</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extLst>
                  <a:ext uri="{0D108BD9-81ED-4DB2-BD59-A6C34878D82A}">
                    <a16:rowId xmlns:a16="http://schemas.microsoft.com/office/drawing/2014/main" val="1934551312"/>
                  </a:ext>
                </a:extLst>
              </a:tr>
              <a:tr h="0">
                <a:tc>
                  <a:txBody>
                    <a:bodyPr/>
                    <a:lstStyle/>
                    <a:p>
                      <a:pPr marL="0" algn="r" defTabSz="914400" rtl="0" eaLnBrk="1" latinLnBrk="0" hangingPunct="1"/>
                      <a:r>
                        <a:rPr kumimoji="1" lang="ja-JP" altLang="en-US" sz="1400" b="1" kern="1200" dirty="0">
                          <a:solidFill>
                            <a:schemeClr val="tx1"/>
                          </a:solidFill>
                          <a:latin typeface="BIZ UDゴシック" panose="020B0400000000000000" pitchFamily="49" charset="-128"/>
                          <a:ea typeface="BIZ UDゴシック" panose="020B0400000000000000" pitchFamily="49" charset="-128"/>
                          <a:cs typeface="+mn-cs"/>
                        </a:rPr>
                        <a:t>備考</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solidFill>
                      <a:schemeClr val="accent1"/>
                    </a:solidFill>
                  </a:tcPr>
                </a:tc>
                <a:tc>
                  <a:txBody>
                    <a:bodyPr/>
                    <a:lstStyle/>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・移行対象の件数総数が数千件以上の場合に有効な方式</a:t>
                      </a:r>
                      <a:endParaRPr kumimoji="1" lang="en-US" altLang="ja-JP" sz="1200" dirty="0">
                        <a:solidFill>
                          <a:schemeClr val="tx1"/>
                        </a:solidFill>
                        <a:latin typeface="BIZ UDゴシック" panose="020B0400000000000000" pitchFamily="49" charset="-128"/>
                        <a:ea typeface="BIZ UDゴシック" panose="020B0400000000000000" pitchFamily="49" charset="-128"/>
                      </a:endParaRPr>
                    </a:p>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・住宅・建築物アスベスト改修事業の一環でデータ移行する場合、費用全額が国庫補助対象</a:t>
                      </a:r>
                      <a:endParaRPr kumimoji="1" lang="en-US" altLang="ja-JP" sz="12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・１回当たりの取込件数上限はないが、処理時間等の制約から数</a:t>
                      </a:r>
                      <a:r>
                        <a:rPr kumimoji="1" lang="en-US" altLang="ja-JP" sz="1200" dirty="0">
                          <a:solidFill>
                            <a:schemeClr val="tx1"/>
                          </a:solidFill>
                          <a:latin typeface="BIZ UDゴシック" panose="020B0400000000000000" pitchFamily="49" charset="-128"/>
                          <a:ea typeface="BIZ UDゴシック" panose="020B0400000000000000" pitchFamily="49" charset="-128"/>
                        </a:rPr>
                        <a:t>10</a:t>
                      </a:r>
                      <a:r>
                        <a:rPr kumimoji="1" lang="ja-JP" altLang="en-US" sz="1200" dirty="0">
                          <a:solidFill>
                            <a:schemeClr val="tx1"/>
                          </a:solidFill>
                          <a:latin typeface="BIZ UDゴシック" panose="020B0400000000000000" pitchFamily="49" charset="-128"/>
                          <a:ea typeface="BIZ UDゴシック" panose="020B0400000000000000" pitchFamily="49" charset="-128"/>
                        </a:rPr>
                        <a:t>件が一般的</a:t>
                      </a:r>
                      <a:endParaRPr kumimoji="1" lang="en-US" altLang="ja-JP" sz="1200" dirty="0">
                        <a:solidFill>
                          <a:schemeClr val="tx1"/>
                        </a:solidFill>
                        <a:latin typeface="BIZ UDゴシック" panose="020B0400000000000000" pitchFamily="49" charset="-128"/>
                        <a:ea typeface="BIZ UDゴシック" panose="020B0400000000000000" pitchFamily="49" charset="-128"/>
                      </a:endParaRPr>
                    </a:p>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・移行対象の件数総数が数百件程度の場合に有効な方式</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144000" indent="-180000"/>
                      <a:r>
                        <a:rPr kumimoji="1" lang="ja-JP" altLang="en-US" sz="1200" dirty="0">
                          <a:solidFill>
                            <a:schemeClr val="tx1"/>
                          </a:solidFill>
                          <a:latin typeface="BIZ UDゴシック" panose="020B0400000000000000" pitchFamily="49" charset="-128"/>
                          <a:ea typeface="BIZ UDゴシック" panose="020B0400000000000000" pitchFamily="49" charset="-128"/>
                        </a:rPr>
                        <a:t>・民間確認の割合が高く、かつ少数の機関が圧倒的な確認件数のシェアを占める特定行政庁において有効な方式</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extLst>
                  <a:ext uri="{0D108BD9-81ED-4DB2-BD59-A6C34878D82A}">
                    <a16:rowId xmlns:a16="http://schemas.microsoft.com/office/drawing/2014/main" val="271046333"/>
                  </a:ext>
                </a:extLst>
              </a:tr>
              <a:tr h="0">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solidFill>
                          <a:latin typeface="BIZ UDゴシック" panose="020B0400000000000000" pitchFamily="49" charset="-128"/>
                          <a:ea typeface="BIZ UDゴシック" panose="020B0400000000000000" pitchFamily="49" charset="-128"/>
                          <a:cs typeface="+mn-cs"/>
                        </a:rPr>
                        <a:t>関連資料</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solidFill>
                      <a:schemeClr val="accent1"/>
                    </a:solidFill>
                  </a:tcPr>
                </a:tc>
                <a:tc>
                  <a:txBody>
                    <a:bodyPr/>
                    <a:lstStyle/>
                    <a:p>
                      <a:pPr marL="144000" marR="0" lvl="0" indent="-180000" algn="l" defTabSz="914400" rtl="0" eaLnBrk="1" fontAlgn="auto" latinLnBrk="0" hangingPunct="1">
                        <a:lnSpc>
                          <a:spcPct val="100000"/>
                        </a:lnSpc>
                        <a:spcBef>
                          <a:spcPts val="0"/>
                        </a:spcBef>
                        <a:spcAft>
                          <a:spcPts val="0"/>
                        </a:spcAft>
                        <a:buClrTx/>
                        <a:buSzTx/>
                        <a:buFontTx/>
                        <a:buNone/>
                        <a:tabLst/>
                        <a:defRPr/>
                      </a:pPr>
                      <a:r>
                        <a:rPr kumimoji="1" lang="ja-JP" altLang="en-US" sz="1400" b="1" u="sng" kern="1200" dirty="0">
                          <a:solidFill>
                            <a:schemeClr val="tx1"/>
                          </a:solidFill>
                          <a:latin typeface="BIZ UDゴシック" panose="020B0400000000000000" pitchFamily="49" charset="-128"/>
                          <a:ea typeface="BIZ UDゴシック" panose="020B0400000000000000" pitchFamily="49" charset="-128"/>
                          <a:cs typeface="+mn-cs"/>
                        </a:rPr>
                        <a:t>本資料</a:t>
                      </a:r>
                      <a:r>
                        <a:rPr kumimoji="1" lang="ja-JP" altLang="en-US" sz="1400" b="1" u="none" kern="1200" dirty="0">
                          <a:solidFill>
                            <a:schemeClr val="tx1"/>
                          </a:solidFill>
                          <a:latin typeface="BIZ UDゴシック" panose="020B0400000000000000" pitchFamily="49" charset="-128"/>
                          <a:ea typeface="BIZ UDゴシック" panose="020B0400000000000000" pitchFamily="49" charset="-128"/>
                          <a:cs typeface="+mn-cs"/>
                        </a:rPr>
                        <a:t>　</a:t>
                      </a:r>
                      <a:endParaRPr kumimoji="1" lang="en-US" altLang="ja-JP" sz="1400" b="1" u="none" kern="1200" dirty="0">
                        <a:solidFill>
                          <a:schemeClr val="tx1"/>
                        </a:solidFill>
                        <a:latin typeface="BIZ UDゴシック" panose="020B0400000000000000" pitchFamily="49" charset="-128"/>
                        <a:ea typeface="BIZ UDゴシック" panose="020B0400000000000000" pitchFamily="49" charset="-128"/>
                        <a:cs typeface="+mn-cs"/>
                      </a:endParaRPr>
                    </a:p>
                    <a:p>
                      <a:pPr marL="144000" marR="0" lvl="0" indent="-18000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tx1"/>
                          </a:solidFill>
                          <a:latin typeface="Arial Narrow" panose="020B0606020202030204" pitchFamily="34" charset="0"/>
                          <a:ea typeface="BIZ UDゴシック" panose="020B0400000000000000" pitchFamily="49" charset="-128"/>
                          <a:cs typeface="+mn-cs"/>
                        </a:rPr>
                        <a:t>ただし国庫補助関係資料は下記</a:t>
                      </a:r>
                      <a:r>
                        <a:rPr kumimoji="1" lang="en-US" altLang="ja-JP" sz="1050" kern="1200" dirty="0">
                          <a:solidFill>
                            <a:schemeClr val="tx1"/>
                          </a:solidFill>
                          <a:latin typeface="Arial Narrow" panose="020B0606020202030204" pitchFamily="34" charset="0"/>
                          <a:ea typeface="BIZ UDゴシック" panose="020B0400000000000000" pitchFamily="49" charset="-128"/>
                          <a:cs typeface="+mn-cs"/>
                        </a:rPr>
                        <a:t>URL</a:t>
                      </a:r>
                      <a:r>
                        <a:rPr kumimoji="1" lang="ja-JP" altLang="en-US" sz="1050" kern="1200" dirty="0">
                          <a:solidFill>
                            <a:schemeClr val="tx1"/>
                          </a:solidFill>
                          <a:latin typeface="Arial Narrow" panose="020B0606020202030204" pitchFamily="34" charset="0"/>
                          <a:ea typeface="BIZ UDゴシック" panose="020B0400000000000000" pitchFamily="49" charset="-128"/>
                          <a:cs typeface="+mn-cs"/>
                        </a:rPr>
                        <a:t>参照</a:t>
                      </a:r>
                      <a:endParaRPr kumimoji="1" lang="en-US" altLang="ja-JP" sz="1050" kern="1200" dirty="0">
                        <a:solidFill>
                          <a:schemeClr val="tx1"/>
                        </a:solidFill>
                        <a:latin typeface="Arial Narrow" panose="020B0606020202030204" pitchFamily="34" charset="0"/>
                        <a:ea typeface="BIZ UDゴシック" panose="020B0400000000000000" pitchFamily="49"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solidFill>
                          <a:latin typeface="Arial Narrow" panose="020B0606020202030204" pitchFamily="34" charset="0"/>
                          <a:ea typeface="BIZ UDゴシック" panose="020B0400000000000000" pitchFamily="49" charset="-128"/>
                          <a:cs typeface="+mn-cs"/>
                        </a:rPr>
                        <a:t>https://www.icba.or.jp/kyoyodb/renrakukyogikai/01-18_soukai-shiryo.pdf</a:t>
                      </a:r>
                      <a:r>
                        <a:rPr kumimoji="1" lang="ja-JP" altLang="en-US" sz="1050" kern="1200" dirty="0">
                          <a:solidFill>
                            <a:schemeClr val="tx1"/>
                          </a:solidFill>
                          <a:latin typeface="Arial Narrow" panose="020B0606020202030204" pitchFamily="34" charset="0"/>
                          <a:ea typeface="BIZ UDゴシック" panose="020B0400000000000000" pitchFamily="49" charset="-128"/>
                          <a:cs typeface="+mn-cs"/>
                        </a:rPr>
                        <a:t>（</a:t>
                      </a:r>
                      <a:r>
                        <a:rPr kumimoji="1" lang="en-US" altLang="ja-JP" sz="1050" kern="1200" dirty="0">
                          <a:solidFill>
                            <a:schemeClr val="tx1"/>
                          </a:solidFill>
                          <a:latin typeface="Arial Narrow" panose="020B0606020202030204" pitchFamily="34" charset="0"/>
                          <a:ea typeface="BIZ UDゴシック" panose="020B0400000000000000" pitchFamily="49" charset="-128"/>
                          <a:cs typeface="+mn-cs"/>
                        </a:rPr>
                        <a:t>p28</a:t>
                      </a:r>
                      <a:r>
                        <a:rPr kumimoji="1" lang="ja-JP" altLang="en-US" sz="1050" kern="1200" dirty="0">
                          <a:solidFill>
                            <a:schemeClr val="tx1"/>
                          </a:solidFill>
                          <a:latin typeface="Arial Narrow" panose="020B0606020202030204" pitchFamily="34" charset="0"/>
                          <a:ea typeface="BIZ UDゴシック" panose="020B0400000000000000" pitchFamily="49" charset="-128"/>
                          <a:cs typeface="+mn-cs"/>
                        </a:rPr>
                        <a:t>）</a:t>
                      </a: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0" indent="0"/>
                      <a:r>
                        <a:rPr kumimoji="1" lang="en-US" altLang="ja-JP" sz="1050" dirty="0">
                          <a:solidFill>
                            <a:schemeClr val="tx1"/>
                          </a:solidFill>
                          <a:latin typeface="Arial Narrow" panose="020B0606020202030204" pitchFamily="34" charset="0"/>
                          <a:ea typeface="BIZ UDゴシック" panose="020B0400000000000000" pitchFamily="49" charset="-128"/>
                        </a:rPr>
                        <a:t>https://www.icba.or.jp/kyoyodb/renkeishiyo.html#B2</a:t>
                      </a:r>
                      <a:endParaRPr kumimoji="1" lang="ja-JP" altLang="en-US" sz="1050" dirty="0">
                        <a:solidFill>
                          <a:schemeClr val="tx1"/>
                        </a:solidFill>
                        <a:latin typeface="Arial Narrow" panose="020B0606020202030204" pitchFamily="34" charset="0"/>
                        <a:ea typeface="BIZ UDゴシック" panose="020B0400000000000000" pitchFamily="49" charset="-128"/>
                      </a:endParaRP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marL="0" indent="0"/>
                      <a:r>
                        <a:rPr kumimoji="1" lang="en-US" altLang="ja-JP" sz="1050" kern="1200" dirty="0">
                          <a:solidFill>
                            <a:schemeClr val="tx1"/>
                          </a:solidFill>
                          <a:latin typeface="Arial Narrow" panose="020B0606020202030204" pitchFamily="34" charset="0"/>
                          <a:ea typeface="BIZ UDゴシック" panose="020B0400000000000000" pitchFamily="49" charset="-128"/>
                          <a:cs typeface="+mn-cs"/>
                        </a:rPr>
                        <a:t>https://www.icba.or.jp/denshishinsei/#a07</a:t>
                      </a:r>
                      <a:endParaRPr kumimoji="1" lang="ja-JP" altLang="en-US" sz="1050" kern="1200" dirty="0">
                        <a:solidFill>
                          <a:schemeClr val="tx1"/>
                        </a:solidFill>
                        <a:latin typeface="Arial Narrow" panose="020B0606020202030204" pitchFamily="34" charset="0"/>
                        <a:ea typeface="BIZ UDゴシック" panose="020B0400000000000000" pitchFamily="49" charset="-128"/>
                        <a:cs typeface="+mn-cs"/>
                      </a:endParaRPr>
                    </a:p>
                  </a:txBody>
                  <a:tcP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extLst>
                  <a:ext uri="{0D108BD9-81ED-4DB2-BD59-A6C34878D82A}">
                    <a16:rowId xmlns:a16="http://schemas.microsoft.com/office/drawing/2014/main" val="1064344755"/>
                  </a:ext>
                </a:extLst>
              </a:tr>
            </a:tbl>
          </a:graphicData>
        </a:graphic>
      </p:graphicFrame>
    </p:spTree>
    <p:extLst>
      <p:ext uri="{BB962C8B-B14F-4D97-AF65-F5344CB8AC3E}">
        <p14:creationId xmlns:p14="http://schemas.microsoft.com/office/powerpoint/2010/main" val="2486852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線矢印コネクタ 35">
            <a:extLst>
              <a:ext uri="{FF2B5EF4-FFF2-40B4-BE49-F238E27FC236}">
                <a16:creationId xmlns:a16="http://schemas.microsoft.com/office/drawing/2014/main" id="{8804BAF3-EAF9-4B58-BD79-54ECDD8A98EB}"/>
              </a:ext>
            </a:extLst>
          </p:cNvPr>
          <p:cNvCxnSpPr>
            <a:endCxn id="41" idx="1"/>
          </p:cNvCxnSpPr>
          <p:nvPr/>
        </p:nvCxnSpPr>
        <p:spPr bwMode="auto">
          <a:xfrm>
            <a:off x="1247260" y="5661230"/>
            <a:ext cx="2430344" cy="11398"/>
          </a:xfrm>
          <a:prstGeom prst="straightConnector1">
            <a:avLst/>
          </a:prstGeom>
          <a:solidFill>
            <a:srgbClr val="FFE6CD"/>
          </a:solidFill>
          <a:ln w="57150" cap="flat" cmpd="sng" algn="ctr">
            <a:solidFill>
              <a:schemeClr val="tx1">
                <a:lumMod val="50000"/>
                <a:lumOff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sp>
        <p:nvSpPr>
          <p:cNvPr id="259" name="正方形/長方形 258">
            <a:extLst>
              <a:ext uri="{FF2B5EF4-FFF2-40B4-BE49-F238E27FC236}">
                <a16:creationId xmlns:a16="http://schemas.microsoft.com/office/drawing/2014/main" id="{758406BE-EFC6-4CDD-8D2C-06431A7A45D8}"/>
              </a:ext>
            </a:extLst>
          </p:cNvPr>
          <p:cNvSpPr/>
          <p:nvPr/>
        </p:nvSpPr>
        <p:spPr bwMode="auto">
          <a:xfrm>
            <a:off x="1" y="-26177"/>
            <a:ext cx="9143999" cy="548638"/>
          </a:xfrm>
          <a:prstGeom prst="rect">
            <a:avLst/>
          </a:prstGeom>
          <a:gradFill>
            <a:gsLst>
              <a:gs pos="0">
                <a:srgbClr val="3C8C93"/>
              </a:gs>
              <a:gs pos="100000">
                <a:srgbClr val="4DABB2"/>
              </a:gs>
            </a:gsLst>
            <a:lin ang="5400000" scaled="0"/>
          </a:gradFill>
          <a:ln w="12700" algn="ctr">
            <a:solidFill>
              <a:srgbClr val="660066"/>
            </a:solidFill>
            <a:miter lim="800000"/>
            <a:headEnd/>
            <a:tailEnd/>
          </a:ln>
          <a:effectLst/>
        </p:spPr>
        <p:txBody>
          <a:bodyPr wrap="none" rtlCol="0" anchor="ctr"/>
          <a:lstStyle/>
          <a:p>
            <a:pPr algn="ctr"/>
            <a:r>
              <a:rPr kumimoji="1" lang="ja-JP" altLang="en-US" sz="2000" dirty="0">
                <a:solidFill>
                  <a:schemeClr val="bg1"/>
                </a:solidFill>
                <a:latin typeface="HGP創英角ｺﾞｼｯｸUB" panose="020B0900000000000000" pitchFamily="50" charset="-128"/>
                <a:ea typeface="HGP創英角ｺﾞｼｯｸUB" panose="020B0900000000000000" pitchFamily="50" charset="-128"/>
              </a:rPr>
              <a:t>中間ファイル方式の全体構成</a:t>
            </a:r>
          </a:p>
        </p:txBody>
      </p:sp>
      <p:sp>
        <p:nvSpPr>
          <p:cNvPr id="52" name="テキスト ボックス 51">
            <a:extLst>
              <a:ext uri="{FF2B5EF4-FFF2-40B4-BE49-F238E27FC236}">
                <a16:creationId xmlns:a16="http://schemas.microsoft.com/office/drawing/2014/main" id="{75413267-8D78-49EF-82E5-67EAE7FDE733}"/>
              </a:ext>
            </a:extLst>
          </p:cNvPr>
          <p:cNvSpPr txBox="1"/>
          <p:nvPr/>
        </p:nvSpPr>
        <p:spPr bwMode="auto">
          <a:xfrm>
            <a:off x="147753" y="537976"/>
            <a:ext cx="8848493" cy="1031051"/>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marL="180975" indent="-144000" algn="just">
              <a:spcBef>
                <a:spcPts val="600"/>
              </a:spcBef>
            </a:pPr>
            <a:r>
              <a:rPr lang="ja-JP" altLang="en-US"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①中間ファイル作成</a:t>
            </a:r>
            <a:endParaRPr lang="en-US" altLang="ja-JP" sz="14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marL="180975" indent="1588" algn="just">
              <a:spcBef>
                <a:spcPts val="600"/>
              </a:spcBef>
            </a:pPr>
            <a:r>
              <a:rPr lang="ja-JP" altLang="en-US" sz="1400" kern="100" dirty="0">
                <a:effectLst/>
                <a:latin typeface="ＭＳ Ｐ明朝" panose="02020600040205080304" pitchFamily="18" charset="-128"/>
                <a:ea typeface="ＭＳ Ｐ明朝" panose="02020600040205080304" pitchFamily="18" charset="-128"/>
                <a:cs typeface="Times New Roman" panose="02020603050405020304" pitchFamily="18" charset="0"/>
              </a:rPr>
              <a:t>簿冊、テキストデータ（</a:t>
            </a:r>
            <a:r>
              <a:rPr lang="en-US" altLang="ja-JP" sz="1400" kern="100" dirty="0">
                <a:effectLst/>
                <a:latin typeface="ＭＳ Ｐ明朝" panose="02020600040205080304" pitchFamily="18" charset="-128"/>
                <a:ea typeface="ＭＳ Ｐ明朝" panose="02020600040205080304" pitchFamily="18" charset="-128"/>
                <a:cs typeface="Times New Roman" panose="02020603050405020304" pitchFamily="18" charset="0"/>
              </a:rPr>
              <a:t>EXCEL</a:t>
            </a:r>
            <a:r>
              <a:rPr lang="ja-JP" altLang="en-US" sz="1400" kern="100" dirty="0">
                <a:latin typeface="ＭＳ Ｐ明朝" panose="02020600040205080304" pitchFamily="18" charset="-128"/>
                <a:ea typeface="ＭＳ Ｐ明朝" panose="02020600040205080304" pitchFamily="18" charset="-128"/>
                <a:cs typeface="Times New Roman" panose="02020603050405020304" pitchFamily="18" charset="0"/>
              </a:rPr>
              <a:t>、</a:t>
            </a:r>
            <a:r>
              <a:rPr lang="en-US" altLang="ja-JP" sz="1400" kern="100" dirty="0">
                <a:latin typeface="ＭＳ Ｐ明朝" panose="02020600040205080304" pitchFamily="18" charset="-128"/>
                <a:ea typeface="ＭＳ Ｐ明朝" panose="02020600040205080304" pitchFamily="18" charset="-128"/>
                <a:cs typeface="Times New Roman" panose="02020603050405020304" pitchFamily="18" charset="0"/>
              </a:rPr>
              <a:t>ACCESS</a:t>
            </a:r>
            <a:r>
              <a:rPr lang="ja-JP" altLang="en-US" sz="1400" kern="100" dirty="0">
                <a:latin typeface="ＭＳ Ｐ明朝" panose="02020600040205080304" pitchFamily="18" charset="-128"/>
                <a:ea typeface="ＭＳ Ｐ明朝" panose="02020600040205080304" pitchFamily="18" charset="-128"/>
                <a:cs typeface="Times New Roman" panose="02020603050405020304" pitchFamily="18" charset="0"/>
              </a:rPr>
              <a:t>、ファイルメーカー等）で保存された</a:t>
            </a:r>
            <a:r>
              <a:rPr lang="ja-JP" altLang="en-US" sz="1400" kern="100" dirty="0">
                <a:effectLst/>
                <a:latin typeface="ＭＳ Ｐ明朝" panose="02020600040205080304" pitchFamily="18" charset="-128"/>
                <a:ea typeface="ＭＳ Ｐ明朝" panose="02020600040205080304" pitchFamily="18" charset="-128"/>
                <a:cs typeface="Times New Roman" panose="02020603050405020304" pitchFamily="18" charset="0"/>
              </a:rPr>
              <a:t>建築計画概要書等から中間ファイルを作成します。中間ファイルは</a:t>
            </a:r>
            <a:r>
              <a:rPr lang="en-US" altLang="ja-JP" sz="1400" kern="100" dirty="0">
                <a:effectLst/>
                <a:latin typeface="ＭＳ Ｐ明朝" panose="02020600040205080304" pitchFamily="18" charset="-128"/>
                <a:ea typeface="ＭＳ Ｐ明朝" panose="02020600040205080304" pitchFamily="18" charset="-128"/>
                <a:cs typeface="Times New Roman" panose="02020603050405020304" pitchFamily="18" charset="0"/>
              </a:rPr>
              <a:t>XML</a:t>
            </a:r>
            <a:r>
              <a:rPr lang="ja-JP" altLang="en-US" sz="1400" kern="100" dirty="0">
                <a:effectLst/>
                <a:latin typeface="ＭＳ Ｐ明朝" panose="02020600040205080304" pitchFamily="18" charset="-128"/>
                <a:ea typeface="ＭＳ Ｐ明朝" panose="02020600040205080304" pitchFamily="18" charset="-128"/>
                <a:cs typeface="Times New Roman" panose="02020603050405020304" pitchFamily="18" charset="0"/>
              </a:rPr>
              <a:t>形式です。</a:t>
            </a:r>
            <a:r>
              <a:rPr lang="en-US" altLang="ja-JP" sz="1400" kern="100" dirty="0">
                <a:latin typeface="ＭＳ Ｐ明朝" panose="02020600040205080304" pitchFamily="18" charset="-128"/>
                <a:ea typeface="ＭＳ Ｐ明朝" panose="02020600040205080304" pitchFamily="18" charset="-128"/>
                <a:cs typeface="Times New Roman" panose="02020603050405020304" pitchFamily="18" charset="0"/>
              </a:rPr>
              <a:t>PDF</a:t>
            </a:r>
            <a:r>
              <a:rPr lang="ja-JP" altLang="en-US" sz="1400" kern="100" dirty="0">
                <a:latin typeface="ＭＳ Ｐ明朝" panose="02020600040205080304" pitchFamily="18" charset="-128"/>
                <a:ea typeface="ＭＳ Ｐ明朝" panose="02020600040205080304" pitchFamily="18" charset="-128"/>
                <a:cs typeface="Times New Roman" panose="02020603050405020304" pitchFamily="18" charset="0"/>
              </a:rPr>
              <a:t>や</a:t>
            </a:r>
            <a:r>
              <a:rPr lang="en-US" altLang="ja-JP" sz="1400" kern="100" dirty="0">
                <a:latin typeface="ＭＳ Ｐ明朝" panose="02020600040205080304" pitchFamily="18" charset="-128"/>
                <a:ea typeface="ＭＳ Ｐ明朝" panose="02020600040205080304" pitchFamily="18" charset="-128"/>
                <a:cs typeface="Times New Roman" panose="02020603050405020304" pitchFamily="18" charset="0"/>
              </a:rPr>
              <a:t>TIFF</a:t>
            </a:r>
            <a:r>
              <a:rPr lang="ja-JP" altLang="en-US" sz="1400" kern="100" dirty="0">
                <a:latin typeface="ＭＳ Ｐ明朝" panose="02020600040205080304" pitchFamily="18" charset="-128"/>
                <a:ea typeface="ＭＳ Ｐ明朝" panose="02020600040205080304" pitchFamily="18" charset="-128"/>
                <a:cs typeface="Times New Roman" panose="02020603050405020304" pitchFamily="18" charset="0"/>
              </a:rPr>
              <a:t>等の画像データは、中間ファイルとの紐づけを考慮してファイル名をリネームします。</a:t>
            </a:r>
            <a:endParaRPr lang="en-US" altLang="ja-JP" sz="1400" kern="100" dirty="0">
              <a:effectLst/>
              <a:latin typeface="ＭＳ Ｐ明朝" panose="02020600040205080304" pitchFamily="18" charset="-128"/>
              <a:ea typeface="ＭＳ Ｐ明朝" panose="02020600040205080304" pitchFamily="18" charset="-128"/>
              <a:cs typeface="Times New Roman" panose="02020603050405020304" pitchFamily="18" charset="0"/>
            </a:endParaRPr>
          </a:p>
        </p:txBody>
      </p:sp>
      <p:pic>
        <p:nvPicPr>
          <p:cNvPr id="32" name="図 31">
            <a:extLst>
              <a:ext uri="{FF2B5EF4-FFF2-40B4-BE49-F238E27FC236}">
                <a16:creationId xmlns:a16="http://schemas.microsoft.com/office/drawing/2014/main" id="{B89CFEB9-C6AE-4EE9-8AB1-96DDABF20B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4656" y="3022632"/>
            <a:ext cx="987105" cy="732923"/>
          </a:xfrm>
          <a:prstGeom prst="rect">
            <a:avLst/>
          </a:prstGeom>
        </p:spPr>
      </p:pic>
      <p:sp>
        <p:nvSpPr>
          <p:cNvPr id="33" name="円柱 32">
            <a:extLst>
              <a:ext uri="{FF2B5EF4-FFF2-40B4-BE49-F238E27FC236}">
                <a16:creationId xmlns:a16="http://schemas.microsoft.com/office/drawing/2014/main" id="{43B1D487-3846-4DE5-AF89-B3599F7C0C61}"/>
              </a:ext>
            </a:extLst>
          </p:cNvPr>
          <p:cNvSpPr/>
          <p:nvPr/>
        </p:nvSpPr>
        <p:spPr bwMode="auto">
          <a:xfrm>
            <a:off x="7217767" y="5252110"/>
            <a:ext cx="1148840" cy="885412"/>
          </a:xfrm>
          <a:prstGeom prst="can">
            <a:avLst>
              <a:gd name="adj" fmla="val 25719"/>
            </a:avLst>
          </a:prstGeom>
          <a:solidFill>
            <a:srgbClr val="5CB5BC"/>
          </a:solidFill>
          <a:ln w="3175" algn="ctr">
            <a:solidFill>
              <a:schemeClr val="tx1"/>
            </a:solidFill>
            <a:miter lim="800000"/>
            <a:headEnd/>
            <a:tailEnd/>
          </a:ln>
          <a:effectLst>
            <a:outerShdw blurRad="50800" dist="38100" dir="2700000" algn="tl" rotWithShape="0">
              <a:prstClr val="black">
                <a:alpha val="98000"/>
              </a:prstClr>
            </a:outerShdw>
          </a:effectLst>
        </p:spPr>
        <p:txBody>
          <a:bodyPr wrap="none" rtlCol="0" anchor="ctr"/>
          <a:lstStyle/>
          <a:p>
            <a:pPr algn="ctr"/>
            <a:endParaRPr kumimoji="1" lang="ja-JP" altLang="en-US" dirty="0"/>
          </a:p>
        </p:txBody>
      </p:sp>
      <p:pic>
        <p:nvPicPr>
          <p:cNvPr id="34" name="図 33">
            <a:extLst>
              <a:ext uri="{FF2B5EF4-FFF2-40B4-BE49-F238E27FC236}">
                <a16:creationId xmlns:a16="http://schemas.microsoft.com/office/drawing/2014/main" id="{272A0CCE-58FD-496B-B685-CD2D273CB3FE}"/>
              </a:ext>
            </a:extLst>
          </p:cNvPr>
          <p:cNvPicPr>
            <a:picLocks noChangeAspect="1"/>
          </p:cNvPicPr>
          <p:nvPr/>
        </p:nvPicPr>
        <p:blipFill>
          <a:blip r:embed="rId4">
            <a:clrChange>
              <a:clrFrom>
                <a:srgbClr val="FDFDFD"/>
              </a:clrFrom>
              <a:clrTo>
                <a:srgbClr val="FDFDFD">
                  <a:alpha val="0"/>
                </a:srgbClr>
              </a:clrTo>
            </a:clrChange>
          </a:blip>
          <a:stretch>
            <a:fillRect/>
          </a:stretch>
        </p:blipFill>
        <p:spPr>
          <a:xfrm>
            <a:off x="483126" y="5128410"/>
            <a:ext cx="783241" cy="769620"/>
          </a:xfrm>
          <a:prstGeom prst="rect">
            <a:avLst/>
          </a:prstGeom>
          <a:effectLst>
            <a:outerShdw blurRad="50800" dist="38100" dir="2700000" algn="tl" rotWithShape="0">
              <a:prstClr val="black"/>
            </a:outerShdw>
          </a:effectLst>
        </p:spPr>
      </p:pic>
      <p:pic>
        <p:nvPicPr>
          <p:cNvPr id="35" name="図 34">
            <a:extLst>
              <a:ext uri="{FF2B5EF4-FFF2-40B4-BE49-F238E27FC236}">
                <a16:creationId xmlns:a16="http://schemas.microsoft.com/office/drawing/2014/main" id="{F6131B2C-C9EC-43E1-90DF-9C416FAD09B8}"/>
              </a:ext>
            </a:extLst>
          </p:cNvPr>
          <p:cNvPicPr>
            <a:picLocks noChangeAspect="1"/>
          </p:cNvPicPr>
          <p:nvPr/>
        </p:nvPicPr>
        <p:blipFill>
          <a:blip r:embed="rId5">
            <a:clrChange>
              <a:clrFrom>
                <a:srgbClr val="FDFDFD"/>
              </a:clrFrom>
              <a:clrTo>
                <a:srgbClr val="FDFDFD">
                  <a:alpha val="0"/>
                </a:srgbClr>
              </a:clrTo>
            </a:clrChange>
          </a:blip>
          <a:stretch>
            <a:fillRect/>
          </a:stretch>
        </p:blipFill>
        <p:spPr>
          <a:xfrm>
            <a:off x="770076" y="5540104"/>
            <a:ext cx="575181" cy="575181"/>
          </a:xfrm>
          <a:prstGeom prst="rect">
            <a:avLst/>
          </a:prstGeom>
          <a:effectLst>
            <a:outerShdw blurRad="50800" dist="38100" dir="2700000" algn="tl" rotWithShape="0">
              <a:prstClr val="black"/>
            </a:outerShdw>
          </a:effectLst>
        </p:spPr>
      </p:pic>
      <p:cxnSp>
        <p:nvCxnSpPr>
          <p:cNvPr id="37" name="直線矢印コネクタ 36">
            <a:extLst>
              <a:ext uri="{FF2B5EF4-FFF2-40B4-BE49-F238E27FC236}">
                <a16:creationId xmlns:a16="http://schemas.microsoft.com/office/drawing/2014/main" id="{5FA96660-910E-490E-B5E3-2CBF83A46365}"/>
              </a:ext>
            </a:extLst>
          </p:cNvPr>
          <p:cNvCxnSpPr>
            <a:cxnSpLocks/>
          </p:cNvCxnSpPr>
          <p:nvPr/>
        </p:nvCxnSpPr>
        <p:spPr bwMode="auto">
          <a:xfrm flipH="1" flipV="1">
            <a:off x="4145745" y="3762108"/>
            <a:ext cx="20155" cy="1614336"/>
          </a:xfrm>
          <a:prstGeom prst="straightConnector1">
            <a:avLst/>
          </a:prstGeom>
          <a:solidFill>
            <a:srgbClr val="FFE6CD"/>
          </a:solidFill>
          <a:ln w="12700" cap="flat" cmpd="sng" algn="ctr">
            <a:solidFill>
              <a:schemeClr val="tx1">
                <a:lumMod val="50000"/>
                <a:lumOff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cxnSp>
        <p:nvCxnSpPr>
          <p:cNvPr id="38" name="直線矢印コネクタ 37">
            <a:extLst>
              <a:ext uri="{FF2B5EF4-FFF2-40B4-BE49-F238E27FC236}">
                <a16:creationId xmlns:a16="http://schemas.microsoft.com/office/drawing/2014/main" id="{E80AA305-EF8E-4FA8-A8F8-E434B9978392}"/>
              </a:ext>
            </a:extLst>
          </p:cNvPr>
          <p:cNvCxnSpPr>
            <a:cxnSpLocks/>
            <a:stCxn id="41" idx="3"/>
            <a:endCxn id="33" idx="2"/>
          </p:cNvCxnSpPr>
          <p:nvPr/>
        </p:nvCxnSpPr>
        <p:spPr bwMode="auto">
          <a:xfrm>
            <a:off x="4800888" y="5672628"/>
            <a:ext cx="2416879" cy="22188"/>
          </a:xfrm>
          <a:prstGeom prst="straightConnector1">
            <a:avLst/>
          </a:prstGeom>
          <a:solidFill>
            <a:srgbClr val="FFE6CD"/>
          </a:solidFill>
          <a:ln w="57150" cap="flat" cmpd="sng" algn="ctr">
            <a:solidFill>
              <a:schemeClr val="tx1">
                <a:lumMod val="50000"/>
                <a:lumOff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sp>
        <p:nvSpPr>
          <p:cNvPr id="39" name="テキスト ボックス 38">
            <a:extLst>
              <a:ext uri="{FF2B5EF4-FFF2-40B4-BE49-F238E27FC236}">
                <a16:creationId xmlns:a16="http://schemas.microsoft.com/office/drawing/2014/main" id="{7DF0866E-3378-4257-85FD-F275B6B3431C}"/>
              </a:ext>
            </a:extLst>
          </p:cNvPr>
          <p:cNvSpPr txBox="1"/>
          <p:nvPr/>
        </p:nvSpPr>
        <p:spPr bwMode="auto">
          <a:xfrm>
            <a:off x="166860" y="4826562"/>
            <a:ext cx="1415772" cy="276999"/>
          </a:xfrm>
          <a:prstGeom prst="rect">
            <a:avLst/>
          </a:prstGeom>
          <a:solidFill>
            <a:srgbClr val="FFFFFF">
              <a:alpha val="69804"/>
            </a:srgbClr>
          </a:solidFill>
          <a:ln w="12700">
            <a:noFill/>
            <a:miter lim="800000"/>
            <a:headEnd/>
            <a:tailEnd/>
          </a:ln>
        </p:spPr>
        <p:txBody>
          <a:bodyPr wrap="none" rtlCol="0">
            <a:spAutoFit/>
          </a:bodyPr>
          <a:lstStyle/>
          <a:p>
            <a:pPr algn="l" eaLnBrk="1" hangingPunct="1"/>
            <a:r>
              <a:rPr kumimoji="1" lang="ja-JP" altLang="en-US" sz="1200" dirty="0">
                <a:latin typeface="BIZ UDPゴシック" panose="020B0400000000000000" pitchFamily="50" charset="-128"/>
                <a:ea typeface="BIZ UDPゴシック" panose="020B0400000000000000" pitchFamily="50" charset="-128"/>
              </a:rPr>
              <a:t>建築計画概要書等</a:t>
            </a:r>
          </a:p>
        </p:txBody>
      </p:sp>
      <p:grpSp>
        <p:nvGrpSpPr>
          <p:cNvPr id="40" name="グループ化 39">
            <a:extLst>
              <a:ext uri="{FF2B5EF4-FFF2-40B4-BE49-F238E27FC236}">
                <a16:creationId xmlns:a16="http://schemas.microsoft.com/office/drawing/2014/main" id="{C3BA1295-88DB-4388-B479-B338B1FF2940}"/>
              </a:ext>
            </a:extLst>
          </p:cNvPr>
          <p:cNvGrpSpPr/>
          <p:nvPr/>
        </p:nvGrpSpPr>
        <p:grpSpPr>
          <a:xfrm>
            <a:off x="3677604" y="5179172"/>
            <a:ext cx="1123284" cy="986912"/>
            <a:chOff x="4297985" y="2132486"/>
            <a:chExt cx="778840" cy="651381"/>
          </a:xfrm>
        </p:grpSpPr>
        <p:sp>
          <p:nvSpPr>
            <p:cNvPr id="41" name="フローチャート: 書類 40">
              <a:extLst>
                <a:ext uri="{FF2B5EF4-FFF2-40B4-BE49-F238E27FC236}">
                  <a16:creationId xmlns:a16="http://schemas.microsoft.com/office/drawing/2014/main" id="{7ED86E87-BEC2-46A6-BC77-5C16BAC12F7B}"/>
                </a:ext>
              </a:extLst>
            </p:cNvPr>
            <p:cNvSpPr/>
            <p:nvPr/>
          </p:nvSpPr>
          <p:spPr bwMode="auto">
            <a:xfrm>
              <a:off x="4297985" y="2132486"/>
              <a:ext cx="778840" cy="651381"/>
            </a:xfrm>
            <a:prstGeom prst="flowChartDocument">
              <a:avLst/>
            </a:prstGeom>
            <a:solidFill>
              <a:schemeClr val="bg1">
                <a:lumMod val="85000"/>
              </a:schemeClr>
            </a:solidFill>
            <a:ln w="12700" algn="ctr">
              <a:solidFill>
                <a:schemeClr val="tx1"/>
              </a:solidFill>
              <a:miter lim="800000"/>
              <a:headEnd/>
              <a:tailEnd/>
            </a:ln>
            <a:effectLst>
              <a:outerShdw blurRad="50800" dist="38100" dir="2700000" algn="tl" rotWithShape="0">
                <a:prstClr val="black"/>
              </a:outerShdw>
            </a:effectLst>
          </p:spPr>
          <p:txBody>
            <a:bodyPr wrap="none" rtlCol="0" anchor="ctr"/>
            <a:lstStyle/>
            <a:p>
              <a:pPr algn="ctr"/>
              <a:endParaRPr lang="ja-JP" altLang="en-US"/>
            </a:p>
          </p:txBody>
        </p:sp>
        <p:sp>
          <p:nvSpPr>
            <p:cNvPr id="42" name="テキスト ボックス 41">
              <a:extLst>
                <a:ext uri="{FF2B5EF4-FFF2-40B4-BE49-F238E27FC236}">
                  <a16:creationId xmlns:a16="http://schemas.microsoft.com/office/drawing/2014/main" id="{B0BA11C0-BAE0-46AA-98D3-65B0BF86333E}"/>
                </a:ext>
              </a:extLst>
            </p:cNvPr>
            <p:cNvSpPr txBox="1"/>
            <p:nvPr/>
          </p:nvSpPr>
          <p:spPr bwMode="auto">
            <a:xfrm>
              <a:off x="4309968" y="2332251"/>
              <a:ext cx="766857" cy="121883"/>
            </a:xfrm>
            <a:prstGeom prst="rect">
              <a:avLst/>
            </a:prstGeom>
            <a:noFill/>
            <a:ln w="12700">
              <a:noFill/>
              <a:miter lim="800000"/>
              <a:headEnd/>
              <a:tailEnd/>
            </a:ln>
          </p:spPr>
          <p:txBody>
            <a:bodyPr wrap="square" lIns="0" tIns="0" rIns="0" bIns="0" rtlCol="0">
              <a:spAutoFit/>
            </a:bodyPr>
            <a:lstStyle/>
            <a:p>
              <a:pPr algn="ctr" eaLnBrk="1" hangingPunct="1"/>
              <a:r>
                <a:rPr kumimoji="1" lang="ja-JP" altLang="en-US" sz="1200" dirty="0">
                  <a:latin typeface="BIZ UDPゴシック" panose="020B0400000000000000" pitchFamily="50" charset="-128"/>
                  <a:ea typeface="BIZ UDPゴシック" panose="020B0400000000000000" pitchFamily="50" charset="-128"/>
                </a:rPr>
                <a:t>中間ファイル</a:t>
              </a:r>
            </a:p>
          </p:txBody>
        </p:sp>
      </p:grpSp>
      <p:sp>
        <p:nvSpPr>
          <p:cNvPr id="46" name="テキスト ボックス 45">
            <a:extLst>
              <a:ext uri="{FF2B5EF4-FFF2-40B4-BE49-F238E27FC236}">
                <a16:creationId xmlns:a16="http://schemas.microsoft.com/office/drawing/2014/main" id="{A87F217C-8DD6-49D0-AEAA-0D5395E27919}"/>
              </a:ext>
            </a:extLst>
          </p:cNvPr>
          <p:cNvSpPr txBox="1"/>
          <p:nvPr/>
        </p:nvSpPr>
        <p:spPr bwMode="auto">
          <a:xfrm>
            <a:off x="7254461" y="5590239"/>
            <a:ext cx="1148840" cy="339721"/>
          </a:xfrm>
          <a:prstGeom prst="rect">
            <a:avLst/>
          </a:prstGeom>
          <a:noFill/>
          <a:ln w="12700">
            <a:noFill/>
            <a:miter lim="800000"/>
            <a:headEnd/>
            <a:tailEnd/>
          </a:ln>
        </p:spPr>
        <p:txBody>
          <a:bodyPr wrap="square" lIns="0" tIns="0" rIns="0" bIns="0" rtlCol="0" anchor="ctr" anchorCtr="0">
            <a:noAutofit/>
          </a:bodyPr>
          <a:lstStyle/>
          <a:p>
            <a:pPr algn="ctr" eaLnBrk="1" hangingPunct="1"/>
            <a:r>
              <a:rPr lang="ja-JP" altLang="en-US" sz="1200"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rPr>
              <a:t>台帳システム</a:t>
            </a:r>
            <a:endParaRPr kumimoji="1" lang="ja-JP" altLang="en-US" sz="1200"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endParaRPr>
          </a:p>
        </p:txBody>
      </p:sp>
      <p:sp>
        <p:nvSpPr>
          <p:cNvPr id="47" name="テキスト ボックス 46">
            <a:extLst>
              <a:ext uri="{FF2B5EF4-FFF2-40B4-BE49-F238E27FC236}">
                <a16:creationId xmlns:a16="http://schemas.microsoft.com/office/drawing/2014/main" id="{76E459CE-470E-40D5-875F-08148B789457}"/>
              </a:ext>
            </a:extLst>
          </p:cNvPr>
          <p:cNvSpPr txBox="1"/>
          <p:nvPr/>
        </p:nvSpPr>
        <p:spPr bwMode="auto">
          <a:xfrm>
            <a:off x="3943476" y="5751539"/>
            <a:ext cx="642666" cy="128240"/>
          </a:xfrm>
          <a:prstGeom prst="rect">
            <a:avLst/>
          </a:prstGeom>
          <a:noFill/>
          <a:ln w="12700">
            <a:noFill/>
            <a:miter lim="800000"/>
            <a:headEnd/>
            <a:tailEnd/>
          </a:ln>
        </p:spPr>
        <p:txBody>
          <a:bodyPr wrap="square" lIns="0" tIns="0" rIns="0" bIns="0" rtlCol="0">
            <a:spAutoFit/>
          </a:bodyPr>
          <a:lstStyle/>
          <a:p>
            <a:pPr algn="ctr" eaLnBrk="1" hangingPunct="1">
              <a:lnSpc>
                <a:spcPts val="960"/>
              </a:lnSpc>
            </a:pPr>
            <a:r>
              <a:rPr kumimoji="1" lang="en-US" altLang="ja-JP" sz="1200" dirty="0">
                <a:latin typeface="ＭＳ Ｐ明朝" panose="02020600040205080304" pitchFamily="18" charset="-128"/>
                <a:ea typeface="ＭＳ Ｐ明朝" panose="02020600040205080304" pitchFamily="18" charset="-128"/>
              </a:rPr>
              <a:t>XML</a:t>
            </a:r>
            <a:r>
              <a:rPr kumimoji="1" lang="ja-JP" altLang="en-US" sz="1200" dirty="0">
                <a:latin typeface="ＭＳ Ｐ明朝" panose="02020600040205080304" pitchFamily="18" charset="-128"/>
                <a:ea typeface="ＭＳ Ｐ明朝" panose="02020600040205080304" pitchFamily="18" charset="-128"/>
              </a:rPr>
              <a:t>形式</a:t>
            </a:r>
            <a:endParaRPr kumimoji="1" lang="en-US" altLang="ja-JP" sz="1200" dirty="0">
              <a:latin typeface="ＭＳ Ｐ明朝" panose="02020600040205080304" pitchFamily="18" charset="-128"/>
              <a:ea typeface="ＭＳ Ｐ明朝" panose="02020600040205080304" pitchFamily="18" charset="-128"/>
            </a:endParaRPr>
          </a:p>
        </p:txBody>
      </p:sp>
      <p:sp>
        <p:nvSpPr>
          <p:cNvPr id="48" name="テキスト ボックス 47">
            <a:extLst>
              <a:ext uri="{FF2B5EF4-FFF2-40B4-BE49-F238E27FC236}">
                <a16:creationId xmlns:a16="http://schemas.microsoft.com/office/drawing/2014/main" id="{431EDD7A-3641-4A1D-81F2-BA3F6F4B3F11}"/>
              </a:ext>
            </a:extLst>
          </p:cNvPr>
          <p:cNvSpPr txBox="1"/>
          <p:nvPr/>
        </p:nvSpPr>
        <p:spPr bwMode="auto">
          <a:xfrm>
            <a:off x="5045984" y="4110320"/>
            <a:ext cx="1201239" cy="553998"/>
          </a:xfrm>
          <a:prstGeom prst="rect">
            <a:avLst/>
          </a:prstGeom>
          <a:noFill/>
          <a:ln w="12700">
            <a:noFill/>
            <a:miter lim="800000"/>
            <a:headEnd/>
            <a:tailEnd/>
          </a:ln>
        </p:spPr>
        <p:txBody>
          <a:bodyPr wrap="square" lIns="0" tIns="0" rIns="0" bIns="0" rtlCol="0">
            <a:spAutoFit/>
          </a:bodyPr>
          <a:lstStyle/>
          <a:p>
            <a:pPr eaLnBrk="1" hangingPunct="1"/>
            <a:r>
              <a:rPr kumimoji="1" lang="ja-JP" altLang="en-US" sz="1200" dirty="0">
                <a:solidFill>
                  <a:srgbClr val="FF0000"/>
                </a:solidFill>
                <a:latin typeface="MS UI Gothic" panose="020B0600070205080204" pitchFamily="50" charset="-128"/>
                <a:ea typeface="MS UI Gothic" panose="020B0600070205080204" pitchFamily="50" charset="-128"/>
              </a:rPr>
              <a:t>ＰＣ検証環境貸出</a:t>
            </a:r>
            <a:endParaRPr kumimoji="1" lang="en-US" altLang="ja-JP" sz="1200" dirty="0">
              <a:solidFill>
                <a:srgbClr val="FF0000"/>
              </a:solidFill>
              <a:latin typeface="MS UI Gothic" panose="020B0600070205080204" pitchFamily="50" charset="-128"/>
              <a:ea typeface="MS UI Gothic" panose="020B0600070205080204" pitchFamily="50" charset="-128"/>
            </a:endParaRPr>
          </a:p>
          <a:p>
            <a:pPr eaLnBrk="1" hangingPunct="1"/>
            <a:r>
              <a:rPr kumimoji="1" lang="ja-JP" altLang="en-US" sz="1200" dirty="0">
                <a:solidFill>
                  <a:srgbClr val="FF0000"/>
                </a:solidFill>
                <a:latin typeface="MS UI Gothic" panose="020B0600070205080204" pitchFamily="50" charset="-128"/>
                <a:ea typeface="MS UI Gothic" panose="020B0600070205080204" pitchFamily="50" charset="-128"/>
              </a:rPr>
              <a:t>基本料</a:t>
            </a:r>
            <a:r>
              <a:rPr kumimoji="1" lang="en-US" altLang="ja-JP" sz="1200" dirty="0">
                <a:solidFill>
                  <a:srgbClr val="FF0000"/>
                </a:solidFill>
                <a:latin typeface="MS UI Gothic" panose="020B0600070205080204" pitchFamily="50" charset="-128"/>
                <a:ea typeface="MS UI Gothic" panose="020B0600070205080204" pitchFamily="50" charset="-128"/>
              </a:rPr>
              <a:t>7</a:t>
            </a:r>
            <a:r>
              <a:rPr kumimoji="1" lang="ja-JP" altLang="en-US" sz="1200" dirty="0">
                <a:solidFill>
                  <a:srgbClr val="FF0000"/>
                </a:solidFill>
                <a:latin typeface="MS UI Gothic" panose="020B0600070205080204" pitchFamily="50" charset="-128"/>
                <a:ea typeface="MS UI Gothic" panose="020B0600070205080204" pitchFamily="50" charset="-128"/>
              </a:rPr>
              <a:t>万円</a:t>
            </a:r>
            <a:endParaRPr kumimoji="1" lang="en-US" altLang="ja-JP" sz="1200" dirty="0">
              <a:solidFill>
                <a:srgbClr val="FF0000"/>
              </a:solidFill>
              <a:latin typeface="MS UI Gothic" panose="020B0600070205080204" pitchFamily="50" charset="-128"/>
              <a:ea typeface="MS UI Gothic" panose="020B0600070205080204" pitchFamily="50" charset="-128"/>
            </a:endParaRPr>
          </a:p>
          <a:p>
            <a:pPr eaLnBrk="1" hangingPunct="1"/>
            <a:r>
              <a:rPr lang="ja-JP" altLang="en-US" sz="1200" dirty="0">
                <a:solidFill>
                  <a:srgbClr val="FF0000"/>
                </a:solidFill>
                <a:latin typeface="MS UI Gothic" panose="020B0600070205080204" pitchFamily="50" charset="-128"/>
                <a:ea typeface="MS UI Gothic" panose="020B0600070205080204" pitchFamily="50" charset="-128"/>
              </a:rPr>
              <a:t>貸出月額</a:t>
            </a:r>
            <a:r>
              <a:rPr kumimoji="1" lang="en-US" altLang="ja-JP" sz="1200" dirty="0">
                <a:solidFill>
                  <a:srgbClr val="FF0000"/>
                </a:solidFill>
                <a:latin typeface="MS UI Gothic" panose="020B0600070205080204" pitchFamily="50" charset="-128"/>
                <a:ea typeface="MS UI Gothic" panose="020B0600070205080204" pitchFamily="50" charset="-128"/>
              </a:rPr>
              <a:t>2</a:t>
            </a:r>
            <a:r>
              <a:rPr kumimoji="1" lang="ja-JP" altLang="en-US" sz="1200" dirty="0">
                <a:solidFill>
                  <a:srgbClr val="FF0000"/>
                </a:solidFill>
                <a:latin typeface="MS UI Gothic" panose="020B0600070205080204" pitchFamily="50" charset="-128"/>
                <a:ea typeface="MS UI Gothic" panose="020B0600070205080204" pitchFamily="50" charset="-128"/>
              </a:rPr>
              <a:t>万～</a:t>
            </a:r>
            <a:endParaRPr kumimoji="1" lang="en-US" altLang="ja-JP" sz="1200" dirty="0">
              <a:solidFill>
                <a:srgbClr val="FF0000"/>
              </a:solidFill>
              <a:latin typeface="MS UI Gothic" panose="020B0600070205080204" pitchFamily="50" charset="-128"/>
              <a:ea typeface="MS UI Gothic" panose="020B0600070205080204" pitchFamily="50" charset="-128"/>
            </a:endParaRPr>
          </a:p>
        </p:txBody>
      </p:sp>
      <p:sp>
        <p:nvSpPr>
          <p:cNvPr id="55" name="テキスト ボックス 54">
            <a:extLst>
              <a:ext uri="{FF2B5EF4-FFF2-40B4-BE49-F238E27FC236}">
                <a16:creationId xmlns:a16="http://schemas.microsoft.com/office/drawing/2014/main" id="{90201B7D-6A6D-444D-B26D-35539A9DF071}"/>
              </a:ext>
            </a:extLst>
          </p:cNvPr>
          <p:cNvSpPr txBox="1"/>
          <p:nvPr/>
        </p:nvSpPr>
        <p:spPr bwMode="auto">
          <a:xfrm>
            <a:off x="5356579" y="6114979"/>
            <a:ext cx="1612944" cy="184666"/>
          </a:xfrm>
          <a:prstGeom prst="rect">
            <a:avLst/>
          </a:prstGeom>
          <a:noFill/>
          <a:ln w="12700">
            <a:noFill/>
            <a:miter lim="800000"/>
            <a:headEnd/>
            <a:tailEnd/>
          </a:ln>
        </p:spPr>
        <p:txBody>
          <a:bodyPr wrap="square" lIns="0" tIns="0" rIns="0" bIns="0" rtlCol="0">
            <a:spAutoFit/>
          </a:bodyPr>
          <a:lstStyle>
            <a:defPPr>
              <a:defRPr lang="ja-JP"/>
            </a:defPPr>
            <a:lvl1pPr eaLnBrk="1" hangingPunct="1">
              <a:defRPr sz="1200">
                <a:solidFill>
                  <a:srgbClr val="FF0000"/>
                </a:solidFill>
                <a:latin typeface="MS UI Gothic" panose="020B0600070205080204" pitchFamily="50" charset="-128"/>
                <a:ea typeface="MS UI Gothic" panose="020B0600070205080204" pitchFamily="50" charset="-128"/>
              </a:defRPr>
            </a:lvl1pPr>
          </a:lstStyle>
          <a:p>
            <a:r>
              <a:rPr lang="ja-JP" altLang="en-US" dirty="0"/>
              <a:t>投入１回当たり</a:t>
            </a:r>
            <a:r>
              <a:rPr lang="en-US" altLang="ja-JP" dirty="0"/>
              <a:t>10</a:t>
            </a:r>
            <a:r>
              <a:rPr lang="ja-JP" altLang="en-US" dirty="0"/>
              <a:t>万円</a:t>
            </a:r>
            <a:endParaRPr lang="en-US" altLang="ja-JP" dirty="0"/>
          </a:p>
        </p:txBody>
      </p:sp>
      <p:sp>
        <p:nvSpPr>
          <p:cNvPr id="56" name="テキスト ボックス 55">
            <a:extLst>
              <a:ext uri="{FF2B5EF4-FFF2-40B4-BE49-F238E27FC236}">
                <a16:creationId xmlns:a16="http://schemas.microsoft.com/office/drawing/2014/main" id="{4CA3E093-2A46-486F-9572-3760BA74053D}"/>
              </a:ext>
            </a:extLst>
          </p:cNvPr>
          <p:cNvSpPr txBox="1"/>
          <p:nvPr/>
        </p:nvSpPr>
        <p:spPr bwMode="auto">
          <a:xfrm>
            <a:off x="7654654" y="3478105"/>
            <a:ext cx="1223860" cy="184666"/>
          </a:xfrm>
          <a:prstGeom prst="rect">
            <a:avLst/>
          </a:prstGeom>
          <a:noFill/>
          <a:ln w="12700">
            <a:noFill/>
            <a:miter lim="800000"/>
            <a:headEnd/>
            <a:tailEnd/>
          </a:ln>
        </p:spPr>
        <p:txBody>
          <a:bodyPr wrap="square" lIns="0" tIns="0" rIns="0" bIns="0" rtlCol="0">
            <a:spAutoFit/>
          </a:bodyPr>
          <a:lstStyle>
            <a:defPPr>
              <a:defRPr lang="ja-JP"/>
            </a:defPPr>
            <a:lvl1pPr eaLnBrk="1" hangingPunct="1">
              <a:defRPr sz="1200">
                <a:solidFill>
                  <a:srgbClr val="FF0000"/>
                </a:solidFill>
                <a:latin typeface="MS UI Gothic" panose="020B0600070205080204" pitchFamily="50" charset="-128"/>
                <a:ea typeface="MS UI Gothic" panose="020B0600070205080204" pitchFamily="50" charset="-128"/>
              </a:defRPr>
            </a:lvl1pPr>
          </a:lstStyle>
          <a:p>
            <a:r>
              <a:rPr lang="en-US" altLang="ja-JP" dirty="0"/>
              <a:t>※</a:t>
            </a:r>
            <a:r>
              <a:rPr lang="ja-JP" altLang="en-US" dirty="0"/>
              <a:t>金額は税抜</a:t>
            </a:r>
            <a:endParaRPr lang="en-US" altLang="ja-JP" dirty="0"/>
          </a:p>
        </p:txBody>
      </p:sp>
      <p:sp>
        <p:nvSpPr>
          <p:cNvPr id="60" name="テキスト ボックス 59">
            <a:extLst>
              <a:ext uri="{FF2B5EF4-FFF2-40B4-BE49-F238E27FC236}">
                <a16:creationId xmlns:a16="http://schemas.microsoft.com/office/drawing/2014/main" id="{96623FFF-1061-4D28-A8EB-B991F67C1E81}"/>
              </a:ext>
            </a:extLst>
          </p:cNvPr>
          <p:cNvSpPr txBox="1"/>
          <p:nvPr/>
        </p:nvSpPr>
        <p:spPr bwMode="auto">
          <a:xfrm>
            <a:off x="7022714" y="3882673"/>
            <a:ext cx="1686944" cy="184666"/>
          </a:xfrm>
          <a:prstGeom prst="rect">
            <a:avLst/>
          </a:prstGeom>
          <a:noFill/>
          <a:ln w="12700">
            <a:noFill/>
            <a:miter lim="800000"/>
            <a:headEnd/>
            <a:tailEnd/>
          </a:ln>
        </p:spPr>
        <p:txBody>
          <a:bodyPr wrap="square" lIns="0" tIns="0" rIns="0" bIns="0" rtlCol="0">
            <a:spAutoFit/>
          </a:bodyPr>
          <a:lstStyle>
            <a:defPPr>
              <a:defRPr lang="ja-JP"/>
            </a:defPPr>
            <a:lvl1pPr eaLnBrk="1" hangingPunct="1">
              <a:defRPr sz="1200">
                <a:solidFill>
                  <a:srgbClr val="FF0000"/>
                </a:solidFill>
                <a:latin typeface="MS UI Gothic" panose="020B0600070205080204" pitchFamily="50" charset="-128"/>
                <a:ea typeface="MS UI Gothic" panose="020B0600070205080204" pitchFamily="50" charset="-128"/>
              </a:defRPr>
            </a:lvl1pPr>
          </a:lstStyle>
          <a:p>
            <a:r>
              <a:rPr lang="ja-JP" altLang="en-US" dirty="0"/>
              <a:t>修正１項目当たり</a:t>
            </a:r>
            <a:r>
              <a:rPr lang="en-US" altLang="ja-JP" dirty="0"/>
              <a:t>10</a:t>
            </a:r>
            <a:r>
              <a:rPr lang="ja-JP" altLang="en-US" dirty="0"/>
              <a:t>万円</a:t>
            </a:r>
            <a:endParaRPr lang="en-US" altLang="ja-JP" dirty="0"/>
          </a:p>
        </p:txBody>
      </p:sp>
      <p:cxnSp>
        <p:nvCxnSpPr>
          <p:cNvPr id="61" name="直線矢印コネクタ 60">
            <a:extLst>
              <a:ext uri="{FF2B5EF4-FFF2-40B4-BE49-F238E27FC236}">
                <a16:creationId xmlns:a16="http://schemas.microsoft.com/office/drawing/2014/main" id="{7C749A0A-FA97-405C-B1B3-14B2258A8138}"/>
              </a:ext>
            </a:extLst>
          </p:cNvPr>
          <p:cNvCxnSpPr>
            <a:cxnSpLocks/>
          </p:cNvCxnSpPr>
          <p:nvPr/>
        </p:nvCxnSpPr>
        <p:spPr bwMode="auto">
          <a:xfrm flipH="1" flipV="1">
            <a:off x="4274328" y="3823218"/>
            <a:ext cx="10077" cy="1355954"/>
          </a:xfrm>
          <a:prstGeom prst="straightConnector1">
            <a:avLst/>
          </a:prstGeom>
          <a:solidFill>
            <a:srgbClr val="FFE6CD"/>
          </a:solidFill>
          <a:ln w="12700" cap="flat" cmpd="sng" algn="ctr">
            <a:solidFill>
              <a:schemeClr val="tx1">
                <a:lumMod val="50000"/>
                <a:lumOff val="50000"/>
              </a:schemeClr>
            </a:solidFill>
            <a:prstDash val="solid"/>
            <a:round/>
            <a:headEnd type="triangle" w="med" len="med"/>
            <a:tailEnd type="non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pic>
        <p:nvPicPr>
          <p:cNvPr id="68" name="図 67">
            <a:extLst>
              <a:ext uri="{FF2B5EF4-FFF2-40B4-BE49-F238E27FC236}">
                <a16:creationId xmlns:a16="http://schemas.microsoft.com/office/drawing/2014/main" id="{859E3B09-4644-424E-B771-EC162C1445B9}"/>
              </a:ext>
            </a:extLst>
          </p:cNvPr>
          <p:cNvPicPr>
            <a:picLocks noChangeAspect="1"/>
          </p:cNvPicPr>
          <p:nvPr/>
        </p:nvPicPr>
        <p:blipFill>
          <a:blip r:embed="rId6"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4324831" y="5927327"/>
            <a:ext cx="388105" cy="388105"/>
          </a:xfrm>
          <a:prstGeom prst="rect">
            <a:avLst/>
          </a:prstGeom>
          <a:solidFill>
            <a:schemeClr val="bg1"/>
          </a:solidFill>
          <a:effectLst>
            <a:outerShdw blurRad="50800" dist="38100" dir="2700000" algn="tl" rotWithShape="0">
              <a:prstClr val="black"/>
            </a:outerShdw>
          </a:effectLst>
        </p:spPr>
      </p:pic>
      <p:sp>
        <p:nvSpPr>
          <p:cNvPr id="70" name="テキスト ボックス 69">
            <a:extLst>
              <a:ext uri="{FF2B5EF4-FFF2-40B4-BE49-F238E27FC236}">
                <a16:creationId xmlns:a16="http://schemas.microsoft.com/office/drawing/2014/main" id="{112B64CD-9FBE-417D-9DD5-FADFFA1E6F25}"/>
              </a:ext>
            </a:extLst>
          </p:cNvPr>
          <p:cNvSpPr txBox="1"/>
          <p:nvPr/>
        </p:nvSpPr>
        <p:spPr bwMode="auto">
          <a:xfrm>
            <a:off x="1650721" y="6125522"/>
            <a:ext cx="1575890" cy="184666"/>
          </a:xfrm>
          <a:prstGeom prst="rect">
            <a:avLst/>
          </a:prstGeom>
          <a:noFill/>
          <a:ln w="12700">
            <a:noFill/>
            <a:miter lim="800000"/>
            <a:headEnd/>
            <a:tailEnd/>
          </a:ln>
        </p:spPr>
        <p:txBody>
          <a:bodyPr wrap="square" lIns="0" tIns="0" rIns="0" bIns="0" rtlCol="0">
            <a:spAutoFit/>
          </a:bodyPr>
          <a:lstStyle>
            <a:defPPr>
              <a:defRPr lang="ja-JP"/>
            </a:defPPr>
            <a:lvl1pPr eaLnBrk="1" hangingPunct="1">
              <a:defRPr sz="1200">
                <a:solidFill>
                  <a:srgbClr val="FF0000"/>
                </a:solidFill>
                <a:latin typeface="MS UI Gothic" panose="020B0600070205080204" pitchFamily="50" charset="-128"/>
                <a:ea typeface="MS UI Gothic" panose="020B0600070205080204" pitchFamily="50" charset="-128"/>
              </a:defRPr>
            </a:lvl1pPr>
          </a:lstStyle>
          <a:p>
            <a:pPr algn="ctr"/>
            <a:r>
              <a:rPr lang="ja-JP" altLang="en-US" dirty="0"/>
              <a:t>（ＩＣＢＡ受託範囲外）</a:t>
            </a:r>
            <a:endParaRPr lang="en-US" altLang="ja-JP" dirty="0"/>
          </a:p>
        </p:txBody>
      </p:sp>
      <p:sp>
        <p:nvSpPr>
          <p:cNvPr id="74" name="テキスト ボックス 73">
            <a:extLst>
              <a:ext uri="{FF2B5EF4-FFF2-40B4-BE49-F238E27FC236}">
                <a16:creationId xmlns:a16="http://schemas.microsoft.com/office/drawing/2014/main" id="{BB1A6453-694F-4DE7-999C-F9C710709ED3}"/>
              </a:ext>
            </a:extLst>
          </p:cNvPr>
          <p:cNvSpPr txBox="1"/>
          <p:nvPr/>
        </p:nvSpPr>
        <p:spPr bwMode="auto">
          <a:xfrm>
            <a:off x="3859063" y="3139431"/>
            <a:ext cx="961646" cy="402712"/>
          </a:xfrm>
          <a:prstGeom prst="rect">
            <a:avLst/>
          </a:prstGeom>
          <a:noFill/>
          <a:ln w="12700">
            <a:noFill/>
            <a:miter lim="800000"/>
            <a:headEnd/>
            <a:tailEnd/>
          </a:ln>
          <a:effectLst/>
        </p:spPr>
        <p:txBody>
          <a:bodyPr wrap="square" lIns="0" tIns="0" rIns="0" bIns="0" rtlCol="0" anchor="ctr" anchorCtr="0">
            <a:noAutofit/>
          </a:bodyPr>
          <a:lstStyle/>
          <a:p>
            <a:pPr algn="ctr" eaLnBrk="1" hangingPunct="1"/>
            <a:r>
              <a:rPr lang="ja-JP" altLang="en-US" sz="1200" dirty="0">
                <a:solidFill>
                  <a:schemeClr val="accent1">
                    <a:lumMod val="25000"/>
                  </a:schemeClr>
                </a:solidFill>
                <a:effectLst>
                  <a:glow rad="266700">
                    <a:schemeClr val="bg1">
                      <a:alpha val="75000"/>
                    </a:schemeClr>
                  </a:glow>
                </a:effectLst>
                <a:latin typeface="HGS創英角ｺﾞｼｯｸUB" panose="020B0900000000000000" pitchFamily="50" charset="-128"/>
                <a:ea typeface="HGS創英角ｺﾞｼｯｸUB" panose="020B0900000000000000" pitchFamily="50" charset="-128"/>
              </a:rPr>
              <a:t>台帳システム</a:t>
            </a:r>
            <a:endParaRPr lang="en-US" altLang="ja-JP" sz="1200" dirty="0">
              <a:solidFill>
                <a:schemeClr val="accent1">
                  <a:lumMod val="25000"/>
                </a:schemeClr>
              </a:solidFill>
              <a:effectLst>
                <a:glow rad="266700">
                  <a:schemeClr val="bg1">
                    <a:alpha val="75000"/>
                  </a:schemeClr>
                </a:glow>
              </a:effectLst>
              <a:latin typeface="HGS創英角ｺﾞｼｯｸUB" panose="020B0900000000000000" pitchFamily="50" charset="-128"/>
              <a:ea typeface="HGS創英角ｺﾞｼｯｸUB" panose="020B0900000000000000" pitchFamily="50" charset="-128"/>
            </a:endParaRPr>
          </a:p>
          <a:p>
            <a:pPr algn="ctr" eaLnBrk="1" hangingPunct="1"/>
            <a:r>
              <a:rPr lang="ja-JP" altLang="en-US" sz="1200" dirty="0">
                <a:solidFill>
                  <a:schemeClr val="accent1">
                    <a:lumMod val="25000"/>
                  </a:schemeClr>
                </a:solidFill>
                <a:effectLst>
                  <a:glow rad="266700">
                    <a:schemeClr val="bg1">
                      <a:alpha val="75000"/>
                    </a:schemeClr>
                  </a:glow>
                </a:effectLst>
                <a:latin typeface="HGS創英角ｺﾞｼｯｸUB" panose="020B0900000000000000" pitchFamily="50" charset="-128"/>
                <a:ea typeface="HGS創英角ｺﾞｼｯｸUB" panose="020B0900000000000000" pitchFamily="50" charset="-128"/>
              </a:rPr>
              <a:t>ＰＣ検証環境</a:t>
            </a:r>
            <a:endParaRPr kumimoji="1" lang="ja-JP" altLang="en-US" sz="1200" dirty="0">
              <a:solidFill>
                <a:schemeClr val="accent1">
                  <a:lumMod val="25000"/>
                </a:schemeClr>
              </a:solidFill>
              <a:effectLst>
                <a:glow rad="266700">
                  <a:schemeClr val="bg1">
                    <a:alpha val="75000"/>
                  </a:schemeClr>
                </a:glow>
              </a:effectLst>
              <a:latin typeface="HGS創英角ｺﾞｼｯｸUB" panose="020B0900000000000000" pitchFamily="50" charset="-128"/>
              <a:ea typeface="HGS創英角ｺﾞｼｯｸUB" panose="020B0900000000000000" pitchFamily="50" charset="-128"/>
            </a:endParaRPr>
          </a:p>
        </p:txBody>
      </p:sp>
      <p:grpSp>
        <p:nvGrpSpPr>
          <p:cNvPr id="2" name="グループ化 1">
            <a:extLst>
              <a:ext uri="{FF2B5EF4-FFF2-40B4-BE49-F238E27FC236}">
                <a16:creationId xmlns:a16="http://schemas.microsoft.com/office/drawing/2014/main" id="{BC149DE0-FA85-40F1-A3F5-7EA65B793250}"/>
              </a:ext>
            </a:extLst>
          </p:cNvPr>
          <p:cNvGrpSpPr/>
          <p:nvPr/>
        </p:nvGrpSpPr>
        <p:grpSpPr>
          <a:xfrm>
            <a:off x="1877024" y="5225542"/>
            <a:ext cx="1123285" cy="815246"/>
            <a:chOff x="1735650" y="2931407"/>
            <a:chExt cx="1123285" cy="815246"/>
          </a:xfrm>
        </p:grpSpPr>
        <p:grpSp>
          <p:nvGrpSpPr>
            <p:cNvPr id="71" name="グループ化 70">
              <a:extLst>
                <a:ext uri="{FF2B5EF4-FFF2-40B4-BE49-F238E27FC236}">
                  <a16:creationId xmlns:a16="http://schemas.microsoft.com/office/drawing/2014/main" id="{F00E5D19-F95F-4F18-87C1-128556E4E1B7}"/>
                </a:ext>
              </a:extLst>
            </p:cNvPr>
            <p:cNvGrpSpPr/>
            <p:nvPr/>
          </p:nvGrpSpPr>
          <p:grpSpPr>
            <a:xfrm>
              <a:off x="1735650" y="3104975"/>
              <a:ext cx="1123285" cy="641678"/>
              <a:chOff x="1487939" y="2145275"/>
              <a:chExt cx="769620" cy="364890"/>
            </a:xfrm>
          </p:grpSpPr>
          <p:sp>
            <p:nvSpPr>
              <p:cNvPr id="72" name="四角形: 角を丸くする 71">
                <a:extLst>
                  <a:ext uri="{FF2B5EF4-FFF2-40B4-BE49-F238E27FC236}">
                    <a16:creationId xmlns:a16="http://schemas.microsoft.com/office/drawing/2014/main" id="{8475B7FA-7852-4821-849D-6AB86D36AA37}"/>
                  </a:ext>
                </a:extLst>
              </p:cNvPr>
              <p:cNvSpPr/>
              <p:nvPr/>
            </p:nvSpPr>
            <p:spPr bwMode="auto">
              <a:xfrm>
                <a:off x="1487939" y="2145275"/>
                <a:ext cx="769620" cy="339721"/>
              </a:xfrm>
              <a:prstGeom prst="roundRect">
                <a:avLst/>
              </a:prstGeom>
              <a:solidFill>
                <a:srgbClr val="0070C0"/>
              </a:solidFill>
              <a:ln w="3175" algn="ctr">
                <a:solidFill>
                  <a:schemeClr val="tx1"/>
                </a:solidFill>
                <a:miter lim="800000"/>
                <a:headEnd/>
                <a:tailEnd/>
              </a:ln>
              <a:effectLst/>
            </p:spPr>
            <p:txBody>
              <a:bodyPr wrap="none" rtlCol="0" anchor="ctr"/>
              <a:lstStyle/>
              <a:p>
                <a:pPr algn="ctr"/>
                <a:endParaRPr lang="ja-JP" altLang="en-US"/>
              </a:p>
            </p:txBody>
          </p:sp>
          <p:sp>
            <p:nvSpPr>
              <p:cNvPr id="73" name="テキスト ボックス 72">
                <a:extLst>
                  <a:ext uri="{FF2B5EF4-FFF2-40B4-BE49-F238E27FC236}">
                    <a16:creationId xmlns:a16="http://schemas.microsoft.com/office/drawing/2014/main" id="{0CBF9A46-0C53-436B-9A98-0B7F2D466E63}"/>
                  </a:ext>
                </a:extLst>
              </p:cNvPr>
              <p:cNvSpPr txBox="1"/>
              <p:nvPr/>
            </p:nvSpPr>
            <p:spPr bwMode="auto">
              <a:xfrm>
                <a:off x="1487940" y="2170444"/>
                <a:ext cx="769619" cy="339721"/>
              </a:xfrm>
              <a:prstGeom prst="rect">
                <a:avLst/>
              </a:prstGeom>
              <a:noFill/>
              <a:ln w="12700">
                <a:noFill/>
                <a:miter lim="800000"/>
                <a:headEnd/>
                <a:tailEnd/>
              </a:ln>
            </p:spPr>
            <p:txBody>
              <a:bodyPr wrap="square" lIns="0" tIns="0" rIns="0" bIns="0" rtlCol="0" anchor="ctr" anchorCtr="0">
                <a:noAutofit/>
              </a:bodyPr>
              <a:lstStyle/>
              <a:p>
                <a:pPr algn="ctr" eaLnBrk="1" hangingPunct="1"/>
                <a:r>
                  <a:rPr lang="ja-JP" altLang="en-US" sz="1200" dirty="0">
                    <a:solidFill>
                      <a:schemeClr val="bg1"/>
                    </a:solidFill>
                    <a:latin typeface="BIZ UDPゴシック" panose="020B0400000000000000" pitchFamily="50" charset="-128"/>
                    <a:ea typeface="BIZ UDPゴシック" panose="020B0400000000000000" pitchFamily="50" charset="-128"/>
                  </a:rPr>
                  <a:t>①中間ファイル</a:t>
                </a:r>
                <a:endParaRPr lang="en-US" altLang="ja-JP" sz="1200" dirty="0">
                  <a:solidFill>
                    <a:schemeClr val="bg1"/>
                  </a:solidFill>
                  <a:latin typeface="BIZ UDPゴシック" panose="020B0400000000000000" pitchFamily="50" charset="-128"/>
                  <a:ea typeface="BIZ UDPゴシック" panose="020B0400000000000000" pitchFamily="50" charset="-128"/>
                </a:endParaRPr>
              </a:p>
              <a:p>
                <a:pPr algn="ctr" eaLnBrk="1" hangingPunct="1"/>
                <a:r>
                  <a:rPr lang="ja-JP" altLang="en-US" sz="1200" dirty="0">
                    <a:solidFill>
                      <a:schemeClr val="bg1"/>
                    </a:solidFill>
                    <a:latin typeface="BIZ UDPゴシック" panose="020B0400000000000000" pitchFamily="50" charset="-128"/>
                    <a:ea typeface="BIZ UDPゴシック" panose="020B0400000000000000" pitchFamily="50" charset="-128"/>
                  </a:rPr>
                  <a:t>作成</a:t>
                </a:r>
                <a:endParaRPr kumimoji="1" lang="ja-JP" altLang="en-US" sz="1200" dirty="0">
                  <a:solidFill>
                    <a:schemeClr val="bg1"/>
                  </a:solidFill>
                  <a:latin typeface="BIZ UDPゴシック" panose="020B0400000000000000" pitchFamily="50" charset="-128"/>
                  <a:ea typeface="BIZ UDPゴシック" panose="020B0400000000000000" pitchFamily="50" charset="-128"/>
                </a:endParaRPr>
              </a:p>
            </p:txBody>
          </p:sp>
        </p:grpSp>
        <p:sp>
          <p:nvSpPr>
            <p:cNvPr id="75" name="四角形: 上の 2 つの角を丸める 74">
              <a:extLst>
                <a:ext uri="{FF2B5EF4-FFF2-40B4-BE49-F238E27FC236}">
                  <a16:creationId xmlns:a16="http://schemas.microsoft.com/office/drawing/2014/main" id="{356873E7-777F-4F7E-89BB-4C0F9FA17470}"/>
                </a:ext>
              </a:extLst>
            </p:cNvPr>
            <p:cNvSpPr/>
            <p:nvPr/>
          </p:nvSpPr>
          <p:spPr bwMode="auto">
            <a:xfrm>
              <a:off x="1744540" y="2931407"/>
              <a:ext cx="1110576" cy="266629"/>
            </a:xfrm>
            <a:prstGeom prst="round2SameRect">
              <a:avLst/>
            </a:prstGeom>
            <a:solidFill>
              <a:schemeClr val="tx1"/>
            </a:solidFill>
            <a:ln w="12700" algn="ctr">
              <a:solidFill>
                <a:schemeClr val="tx1"/>
              </a:solidFill>
              <a:miter lim="800000"/>
              <a:headEnd/>
              <a:tailEnd/>
            </a:ln>
            <a:effectLst/>
          </p:spPr>
          <p:txBody>
            <a:bodyPr wrap="none" lIns="0" tIns="0" rIns="0" bIns="0" rtlCol="0" anchor="ctr"/>
            <a:lstStyle/>
            <a:p>
              <a:pPr algn="ctr"/>
              <a:r>
                <a:rPr kumimoji="1" lang="ja-JP" altLang="en-US" sz="1200" dirty="0">
                  <a:solidFill>
                    <a:schemeClr val="bg1"/>
                  </a:solidFill>
                </a:rPr>
                <a:t>民間事業者</a:t>
              </a:r>
            </a:p>
          </p:txBody>
        </p:sp>
      </p:grpSp>
      <p:grpSp>
        <p:nvGrpSpPr>
          <p:cNvPr id="84" name="グループ化 83">
            <a:extLst>
              <a:ext uri="{FF2B5EF4-FFF2-40B4-BE49-F238E27FC236}">
                <a16:creationId xmlns:a16="http://schemas.microsoft.com/office/drawing/2014/main" id="{2CDE2446-34E0-4A5B-8C13-A93E860B1A43}"/>
              </a:ext>
            </a:extLst>
          </p:cNvPr>
          <p:cNvGrpSpPr/>
          <p:nvPr/>
        </p:nvGrpSpPr>
        <p:grpSpPr>
          <a:xfrm>
            <a:off x="3695766" y="4128956"/>
            <a:ext cx="1123285" cy="815246"/>
            <a:chOff x="1735650" y="2931407"/>
            <a:chExt cx="1123285" cy="815246"/>
          </a:xfrm>
        </p:grpSpPr>
        <p:grpSp>
          <p:nvGrpSpPr>
            <p:cNvPr id="85" name="グループ化 84">
              <a:extLst>
                <a:ext uri="{FF2B5EF4-FFF2-40B4-BE49-F238E27FC236}">
                  <a16:creationId xmlns:a16="http://schemas.microsoft.com/office/drawing/2014/main" id="{896DEF78-CFA1-4311-B18F-13D82CDF7FBD}"/>
                </a:ext>
              </a:extLst>
            </p:cNvPr>
            <p:cNvGrpSpPr/>
            <p:nvPr/>
          </p:nvGrpSpPr>
          <p:grpSpPr>
            <a:xfrm>
              <a:off x="1735650" y="3104975"/>
              <a:ext cx="1123285" cy="641678"/>
              <a:chOff x="1487939" y="2145275"/>
              <a:chExt cx="769620" cy="364890"/>
            </a:xfrm>
          </p:grpSpPr>
          <p:sp>
            <p:nvSpPr>
              <p:cNvPr id="92" name="四角形: 角を丸くする 91">
                <a:extLst>
                  <a:ext uri="{FF2B5EF4-FFF2-40B4-BE49-F238E27FC236}">
                    <a16:creationId xmlns:a16="http://schemas.microsoft.com/office/drawing/2014/main" id="{84D8B426-C3A1-4334-B6A8-73F05CCC9335}"/>
                  </a:ext>
                </a:extLst>
              </p:cNvPr>
              <p:cNvSpPr/>
              <p:nvPr/>
            </p:nvSpPr>
            <p:spPr bwMode="auto">
              <a:xfrm>
                <a:off x="1487939" y="2145275"/>
                <a:ext cx="769620" cy="339721"/>
              </a:xfrm>
              <a:prstGeom prst="roundRect">
                <a:avLst/>
              </a:prstGeom>
              <a:solidFill>
                <a:srgbClr val="0070C0"/>
              </a:solidFill>
              <a:ln w="3175" algn="ctr">
                <a:solidFill>
                  <a:schemeClr val="tx1"/>
                </a:solidFill>
                <a:miter lim="800000"/>
                <a:headEnd/>
                <a:tailEnd/>
              </a:ln>
              <a:effectLst/>
            </p:spPr>
            <p:txBody>
              <a:bodyPr wrap="none" rtlCol="0" anchor="ctr"/>
              <a:lstStyle/>
              <a:p>
                <a:pPr algn="ctr"/>
                <a:endParaRPr lang="ja-JP" altLang="en-US"/>
              </a:p>
            </p:txBody>
          </p:sp>
          <p:sp>
            <p:nvSpPr>
              <p:cNvPr id="93" name="テキスト ボックス 92">
                <a:extLst>
                  <a:ext uri="{FF2B5EF4-FFF2-40B4-BE49-F238E27FC236}">
                    <a16:creationId xmlns:a16="http://schemas.microsoft.com/office/drawing/2014/main" id="{C4ED796E-64F5-4D5E-B12E-45229D4786E1}"/>
                  </a:ext>
                </a:extLst>
              </p:cNvPr>
              <p:cNvSpPr txBox="1"/>
              <p:nvPr/>
            </p:nvSpPr>
            <p:spPr bwMode="auto">
              <a:xfrm>
                <a:off x="1487940" y="2170444"/>
                <a:ext cx="769619" cy="339721"/>
              </a:xfrm>
              <a:prstGeom prst="rect">
                <a:avLst/>
              </a:prstGeom>
              <a:noFill/>
              <a:ln w="12700">
                <a:noFill/>
                <a:miter lim="800000"/>
                <a:headEnd/>
                <a:tailEnd/>
              </a:ln>
            </p:spPr>
            <p:txBody>
              <a:bodyPr wrap="square" lIns="0" tIns="0" rIns="0" bIns="0" rtlCol="0" anchor="ctr" anchorCtr="0">
                <a:noAutofit/>
              </a:bodyPr>
              <a:lstStyle/>
              <a:p>
                <a:pPr algn="ctr" eaLnBrk="1" hangingPunct="1"/>
                <a:r>
                  <a:rPr lang="ja-JP" altLang="en-US" sz="1200" dirty="0">
                    <a:solidFill>
                      <a:schemeClr val="bg1"/>
                    </a:solidFill>
                    <a:latin typeface="BIZ UDPゴシック" panose="020B0400000000000000" pitchFamily="50" charset="-128"/>
                    <a:ea typeface="BIZ UDPゴシック" panose="020B0400000000000000" pitchFamily="50" charset="-128"/>
                  </a:rPr>
                  <a:t>②検証</a:t>
                </a:r>
                <a:endParaRPr kumimoji="1" lang="ja-JP" altLang="en-US" sz="1200" dirty="0">
                  <a:solidFill>
                    <a:schemeClr val="bg1"/>
                  </a:solidFill>
                  <a:latin typeface="BIZ UDPゴシック" panose="020B0400000000000000" pitchFamily="50" charset="-128"/>
                  <a:ea typeface="BIZ UDPゴシック" panose="020B0400000000000000" pitchFamily="50" charset="-128"/>
                </a:endParaRPr>
              </a:p>
            </p:txBody>
          </p:sp>
        </p:grpSp>
        <p:sp>
          <p:nvSpPr>
            <p:cNvPr id="91" name="四角形: 上の 2 つの角を丸める 90">
              <a:extLst>
                <a:ext uri="{FF2B5EF4-FFF2-40B4-BE49-F238E27FC236}">
                  <a16:creationId xmlns:a16="http://schemas.microsoft.com/office/drawing/2014/main" id="{73889FBE-C6B2-4D54-BF53-46750149E2A8}"/>
                </a:ext>
              </a:extLst>
            </p:cNvPr>
            <p:cNvSpPr/>
            <p:nvPr/>
          </p:nvSpPr>
          <p:spPr bwMode="auto">
            <a:xfrm>
              <a:off x="1744540" y="2931407"/>
              <a:ext cx="1110576" cy="266629"/>
            </a:xfrm>
            <a:prstGeom prst="round2SameRect">
              <a:avLst/>
            </a:prstGeom>
            <a:solidFill>
              <a:schemeClr val="tx1"/>
            </a:solidFill>
            <a:ln w="12700" algn="ctr">
              <a:solidFill>
                <a:schemeClr val="tx1"/>
              </a:solidFill>
              <a:miter lim="800000"/>
              <a:headEnd/>
              <a:tailEnd/>
            </a:ln>
            <a:effectLst/>
          </p:spPr>
          <p:txBody>
            <a:bodyPr wrap="none" lIns="0" tIns="0" rIns="0" bIns="0" rtlCol="0" anchor="ctr"/>
            <a:lstStyle/>
            <a:p>
              <a:pPr algn="ctr"/>
              <a:r>
                <a:rPr kumimoji="1" lang="ja-JP" altLang="en-US" sz="1200" dirty="0">
                  <a:solidFill>
                    <a:schemeClr val="bg1"/>
                  </a:solidFill>
                </a:rPr>
                <a:t>特定行政庁</a:t>
              </a:r>
            </a:p>
          </p:txBody>
        </p:sp>
      </p:grpSp>
      <p:grpSp>
        <p:nvGrpSpPr>
          <p:cNvPr id="94" name="グループ化 93">
            <a:extLst>
              <a:ext uri="{FF2B5EF4-FFF2-40B4-BE49-F238E27FC236}">
                <a16:creationId xmlns:a16="http://schemas.microsoft.com/office/drawing/2014/main" id="{F0FB94D4-A317-4B16-B782-5C15480E7128}"/>
              </a:ext>
            </a:extLst>
          </p:cNvPr>
          <p:cNvGrpSpPr/>
          <p:nvPr/>
        </p:nvGrpSpPr>
        <p:grpSpPr>
          <a:xfrm>
            <a:off x="7217767" y="4193770"/>
            <a:ext cx="1123285" cy="815246"/>
            <a:chOff x="1735650" y="2931407"/>
            <a:chExt cx="1123285" cy="815246"/>
          </a:xfrm>
        </p:grpSpPr>
        <p:grpSp>
          <p:nvGrpSpPr>
            <p:cNvPr id="95" name="グループ化 94">
              <a:extLst>
                <a:ext uri="{FF2B5EF4-FFF2-40B4-BE49-F238E27FC236}">
                  <a16:creationId xmlns:a16="http://schemas.microsoft.com/office/drawing/2014/main" id="{9107647C-3B4E-46E2-8D35-4D8669C3EA78}"/>
                </a:ext>
              </a:extLst>
            </p:cNvPr>
            <p:cNvGrpSpPr/>
            <p:nvPr/>
          </p:nvGrpSpPr>
          <p:grpSpPr>
            <a:xfrm>
              <a:off x="1735650" y="3104975"/>
              <a:ext cx="1123285" cy="641678"/>
              <a:chOff x="1487939" y="2145275"/>
              <a:chExt cx="769620" cy="364890"/>
            </a:xfrm>
          </p:grpSpPr>
          <p:sp>
            <p:nvSpPr>
              <p:cNvPr id="98" name="四角形: 角を丸くする 97">
                <a:extLst>
                  <a:ext uri="{FF2B5EF4-FFF2-40B4-BE49-F238E27FC236}">
                    <a16:creationId xmlns:a16="http://schemas.microsoft.com/office/drawing/2014/main" id="{A45636DB-3B5F-4179-AEFE-3083B77DB712}"/>
                  </a:ext>
                </a:extLst>
              </p:cNvPr>
              <p:cNvSpPr/>
              <p:nvPr/>
            </p:nvSpPr>
            <p:spPr bwMode="auto">
              <a:xfrm>
                <a:off x="1487939" y="2145275"/>
                <a:ext cx="769620" cy="339721"/>
              </a:xfrm>
              <a:prstGeom prst="roundRect">
                <a:avLst/>
              </a:prstGeom>
              <a:solidFill>
                <a:srgbClr val="0070C0"/>
              </a:solidFill>
              <a:ln w="3175" algn="ctr">
                <a:solidFill>
                  <a:schemeClr val="tx1"/>
                </a:solidFill>
                <a:miter lim="800000"/>
                <a:headEnd/>
                <a:tailEnd/>
              </a:ln>
              <a:effectLst/>
            </p:spPr>
            <p:txBody>
              <a:bodyPr wrap="none" rtlCol="0" anchor="ctr"/>
              <a:lstStyle/>
              <a:p>
                <a:pPr algn="ctr"/>
                <a:endParaRPr lang="ja-JP" altLang="en-US"/>
              </a:p>
            </p:txBody>
          </p:sp>
          <p:sp>
            <p:nvSpPr>
              <p:cNvPr id="99" name="テキスト ボックス 98">
                <a:extLst>
                  <a:ext uri="{FF2B5EF4-FFF2-40B4-BE49-F238E27FC236}">
                    <a16:creationId xmlns:a16="http://schemas.microsoft.com/office/drawing/2014/main" id="{488769CE-03CF-4F4E-B24D-BCDD3B8ED8BC}"/>
                  </a:ext>
                </a:extLst>
              </p:cNvPr>
              <p:cNvSpPr txBox="1"/>
              <p:nvPr/>
            </p:nvSpPr>
            <p:spPr bwMode="auto">
              <a:xfrm>
                <a:off x="1487940" y="2170444"/>
                <a:ext cx="769619" cy="339721"/>
              </a:xfrm>
              <a:prstGeom prst="rect">
                <a:avLst/>
              </a:prstGeom>
              <a:noFill/>
              <a:ln w="12700">
                <a:noFill/>
                <a:miter lim="800000"/>
                <a:headEnd/>
                <a:tailEnd/>
              </a:ln>
            </p:spPr>
            <p:txBody>
              <a:bodyPr wrap="square" lIns="0" tIns="0" rIns="0" bIns="0" rtlCol="0" anchor="ctr" anchorCtr="0">
                <a:noAutofit/>
              </a:bodyPr>
              <a:lstStyle/>
              <a:p>
                <a:pPr algn="ctr" eaLnBrk="1" hangingPunct="1"/>
                <a:r>
                  <a:rPr lang="ja-JP" altLang="en-US" sz="1200" dirty="0">
                    <a:solidFill>
                      <a:schemeClr val="bg1"/>
                    </a:solidFill>
                    <a:latin typeface="BIZ UDPゴシック" panose="020B0400000000000000" pitchFamily="50" charset="-128"/>
                    <a:ea typeface="BIZ UDPゴシック" panose="020B0400000000000000" pitchFamily="50" charset="-128"/>
                  </a:rPr>
                  <a:t>③’投入後の</a:t>
                </a:r>
                <a:endParaRPr lang="en-US" altLang="ja-JP" sz="1200" dirty="0">
                  <a:solidFill>
                    <a:schemeClr val="bg1"/>
                  </a:solidFill>
                  <a:latin typeface="BIZ UDPゴシック" panose="020B0400000000000000" pitchFamily="50" charset="-128"/>
                  <a:ea typeface="BIZ UDPゴシック" panose="020B0400000000000000" pitchFamily="50" charset="-128"/>
                </a:endParaRPr>
              </a:p>
              <a:p>
                <a:pPr algn="ctr" eaLnBrk="1" hangingPunct="1"/>
                <a:r>
                  <a:rPr lang="ja-JP" altLang="en-US" sz="1200" dirty="0">
                    <a:solidFill>
                      <a:schemeClr val="bg1"/>
                    </a:solidFill>
                    <a:latin typeface="BIZ UDPゴシック" panose="020B0400000000000000" pitchFamily="50" charset="-128"/>
                    <a:ea typeface="BIZ UDPゴシック" panose="020B0400000000000000" pitchFamily="50" charset="-128"/>
                  </a:rPr>
                  <a:t>データ修正</a:t>
                </a:r>
                <a:endParaRPr kumimoji="1" lang="ja-JP" altLang="en-US" sz="1200" dirty="0">
                  <a:solidFill>
                    <a:schemeClr val="bg1"/>
                  </a:solidFill>
                  <a:latin typeface="BIZ UDPゴシック" panose="020B0400000000000000" pitchFamily="50" charset="-128"/>
                  <a:ea typeface="BIZ UDPゴシック" panose="020B0400000000000000" pitchFamily="50" charset="-128"/>
                </a:endParaRPr>
              </a:p>
            </p:txBody>
          </p:sp>
        </p:grpSp>
        <p:sp>
          <p:nvSpPr>
            <p:cNvPr id="97" name="四角形: 上の 2 つの角を丸める 96">
              <a:extLst>
                <a:ext uri="{FF2B5EF4-FFF2-40B4-BE49-F238E27FC236}">
                  <a16:creationId xmlns:a16="http://schemas.microsoft.com/office/drawing/2014/main" id="{7AFD3566-966B-4C06-92FE-0C707D8AA7A9}"/>
                </a:ext>
              </a:extLst>
            </p:cNvPr>
            <p:cNvSpPr/>
            <p:nvPr/>
          </p:nvSpPr>
          <p:spPr bwMode="auto">
            <a:xfrm>
              <a:off x="1744540" y="2931407"/>
              <a:ext cx="1110576" cy="266629"/>
            </a:xfrm>
            <a:prstGeom prst="round2SameRect">
              <a:avLst/>
            </a:prstGeom>
            <a:solidFill>
              <a:schemeClr val="tx1"/>
            </a:solidFill>
            <a:ln w="12700" algn="ctr">
              <a:solidFill>
                <a:schemeClr val="tx1"/>
              </a:solidFill>
              <a:miter lim="800000"/>
              <a:headEnd/>
              <a:tailEnd/>
            </a:ln>
            <a:effectLst/>
          </p:spPr>
          <p:txBody>
            <a:bodyPr wrap="none" lIns="0" tIns="0" rIns="0" bIns="0" rtlCol="0" anchor="ctr"/>
            <a:lstStyle/>
            <a:p>
              <a:pPr algn="ctr"/>
              <a:r>
                <a:rPr kumimoji="1" lang="ja-JP" altLang="en-US" sz="1200" dirty="0">
                  <a:solidFill>
                    <a:schemeClr val="bg1"/>
                  </a:solidFill>
                </a:rPr>
                <a:t>ＩＣＢＡ</a:t>
              </a:r>
            </a:p>
          </p:txBody>
        </p:sp>
      </p:grpSp>
      <p:grpSp>
        <p:nvGrpSpPr>
          <p:cNvPr id="100" name="グループ化 99">
            <a:extLst>
              <a:ext uri="{FF2B5EF4-FFF2-40B4-BE49-F238E27FC236}">
                <a16:creationId xmlns:a16="http://schemas.microsoft.com/office/drawing/2014/main" id="{E280D637-7BAD-49F1-B1EF-C3E81A03E8BE}"/>
              </a:ext>
            </a:extLst>
          </p:cNvPr>
          <p:cNvGrpSpPr/>
          <p:nvPr/>
        </p:nvGrpSpPr>
        <p:grpSpPr>
          <a:xfrm>
            <a:off x="5456076" y="5232810"/>
            <a:ext cx="1123285" cy="815246"/>
            <a:chOff x="1735650" y="2931407"/>
            <a:chExt cx="1123285" cy="815246"/>
          </a:xfrm>
        </p:grpSpPr>
        <p:grpSp>
          <p:nvGrpSpPr>
            <p:cNvPr id="101" name="グループ化 100">
              <a:extLst>
                <a:ext uri="{FF2B5EF4-FFF2-40B4-BE49-F238E27FC236}">
                  <a16:creationId xmlns:a16="http://schemas.microsoft.com/office/drawing/2014/main" id="{942ECBE5-9690-4A96-BE8D-F946AF897E6B}"/>
                </a:ext>
              </a:extLst>
            </p:cNvPr>
            <p:cNvGrpSpPr/>
            <p:nvPr/>
          </p:nvGrpSpPr>
          <p:grpSpPr>
            <a:xfrm>
              <a:off x="1735650" y="3104975"/>
              <a:ext cx="1123285" cy="641678"/>
              <a:chOff x="1487939" y="2145275"/>
              <a:chExt cx="769620" cy="364890"/>
            </a:xfrm>
          </p:grpSpPr>
          <p:sp>
            <p:nvSpPr>
              <p:cNvPr id="104" name="四角形: 角を丸くする 103">
                <a:extLst>
                  <a:ext uri="{FF2B5EF4-FFF2-40B4-BE49-F238E27FC236}">
                    <a16:creationId xmlns:a16="http://schemas.microsoft.com/office/drawing/2014/main" id="{257E1B1D-456B-4DE0-92FE-4CD63894A5B2}"/>
                  </a:ext>
                </a:extLst>
              </p:cNvPr>
              <p:cNvSpPr/>
              <p:nvPr/>
            </p:nvSpPr>
            <p:spPr bwMode="auto">
              <a:xfrm>
                <a:off x="1487939" y="2145275"/>
                <a:ext cx="769620" cy="339721"/>
              </a:xfrm>
              <a:prstGeom prst="roundRect">
                <a:avLst/>
              </a:prstGeom>
              <a:solidFill>
                <a:srgbClr val="0070C0"/>
              </a:solidFill>
              <a:ln w="3175" algn="ctr">
                <a:solidFill>
                  <a:schemeClr val="tx1"/>
                </a:solidFill>
                <a:miter lim="800000"/>
                <a:headEnd/>
                <a:tailEnd/>
              </a:ln>
              <a:effectLst/>
            </p:spPr>
            <p:txBody>
              <a:bodyPr wrap="none" rtlCol="0" anchor="ctr"/>
              <a:lstStyle/>
              <a:p>
                <a:pPr algn="ctr"/>
                <a:endParaRPr lang="ja-JP" altLang="en-US"/>
              </a:p>
            </p:txBody>
          </p:sp>
          <p:sp>
            <p:nvSpPr>
              <p:cNvPr id="106" name="テキスト ボックス 105">
                <a:extLst>
                  <a:ext uri="{FF2B5EF4-FFF2-40B4-BE49-F238E27FC236}">
                    <a16:creationId xmlns:a16="http://schemas.microsoft.com/office/drawing/2014/main" id="{E6F54520-DAF1-4687-980E-5C63AE53582F}"/>
                  </a:ext>
                </a:extLst>
              </p:cNvPr>
              <p:cNvSpPr txBox="1"/>
              <p:nvPr/>
            </p:nvSpPr>
            <p:spPr bwMode="auto">
              <a:xfrm>
                <a:off x="1487940" y="2170444"/>
                <a:ext cx="769619" cy="339721"/>
              </a:xfrm>
              <a:prstGeom prst="rect">
                <a:avLst/>
              </a:prstGeom>
              <a:noFill/>
              <a:ln w="12700">
                <a:noFill/>
                <a:miter lim="800000"/>
                <a:headEnd/>
                <a:tailEnd/>
              </a:ln>
            </p:spPr>
            <p:txBody>
              <a:bodyPr wrap="square" lIns="0" tIns="0" rIns="0" bIns="0" rtlCol="0" anchor="ctr" anchorCtr="0">
                <a:noAutofit/>
              </a:bodyPr>
              <a:lstStyle/>
              <a:p>
                <a:pPr algn="ctr" eaLnBrk="1" hangingPunct="1"/>
                <a:r>
                  <a:rPr lang="ja-JP" altLang="en-US" sz="1200" dirty="0">
                    <a:solidFill>
                      <a:schemeClr val="bg1"/>
                    </a:solidFill>
                    <a:latin typeface="BIZ UDPゴシック" panose="020B0400000000000000" pitchFamily="50" charset="-128"/>
                    <a:ea typeface="BIZ UDPゴシック" panose="020B0400000000000000" pitchFamily="50" charset="-128"/>
                  </a:rPr>
                  <a:t>③データ投入</a:t>
                </a:r>
                <a:endParaRPr kumimoji="1" lang="ja-JP" altLang="en-US" sz="1200" dirty="0">
                  <a:solidFill>
                    <a:schemeClr val="bg1"/>
                  </a:solidFill>
                  <a:latin typeface="BIZ UDPゴシック" panose="020B0400000000000000" pitchFamily="50" charset="-128"/>
                  <a:ea typeface="BIZ UDPゴシック" panose="020B0400000000000000" pitchFamily="50" charset="-128"/>
                </a:endParaRPr>
              </a:p>
            </p:txBody>
          </p:sp>
        </p:grpSp>
        <p:sp>
          <p:nvSpPr>
            <p:cNvPr id="102" name="四角形: 上の 2 つの角を丸める 101">
              <a:extLst>
                <a:ext uri="{FF2B5EF4-FFF2-40B4-BE49-F238E27FC236}">
                  <a16:creationId xmlns:a16="http://schemas.microsoft.com/office/drawing/2014/main" id="{FA9B1D0D-B165-424C-8BEA-435F4227AA4A}"/>
                </a:ext>
              </a:extLst>
            </p:cNvPr>
            <p:cNvSpPr/>
            <p:nvPr/>
          </p:nvSpPr>
          <p:spPr bwMode="auto">
            <a:xfrm>
              <a:off x="1744540" y="2931407"/>
              <a:ext cx="1110576" cy="266629"/>
            </a:xfrm>
            <a:prstGeom prst="round2SameRect">
              <a:avLst/>
            </a:prstGeom>
            <a:solidFill>
              <a:schemeClr val="tx1"/>
            </a:solidFill>
            <a:ln w="12700" algn="ctr">
              <a:solidFill>
                <a:schemeClr val="tx1"/>
              </a:solidFill>
              <a:miter lim="800000"/>
              <a:headEnd/>
              <a:tailEnd/>
            </a:ln>
            <a:effectLst/>
          </p:spPr>
          <p:txBody>
            <a:bodyPr wrap="none" lIns="0" tIns="0" rIns="0" bIns="0" rtlCol="0" anchor="ctr"/>
            <a:lstStyle/>
            <a:p>
              <a:pPr algn="ctr"/>
              <a:r>
                <a:rPr kumimoji="1" lang="ja-JP" altLang="en-US" sz="1200" dirty="0">
                  <a:solidFill>
                    <a:schemeClr val="bg1"/>
                  </a:solidFill>
                </a:rPr>
                <a:t>ＩＣＢＡ</a:t>
              </a:r>
            </a:p>
          </p:txBody>
        </p:sp>
      </p:grpSp>
      <p:pic>
        <p:nvPicPr>
          <p:cNvPr id="108" name="図 107">
            <a:extLst>
              <a:ext uri="{FF2B5EF4-FFF2-40B4-BE49-F238E27FC236}">
                <a16:creationId xmlns:a16="http://schemas.microsoft.com/office/drawing/2014/main" id="{8BE555C2-B273-42F8-A853-93DD575491F8}"/>
              </a:ext>
            </a:extLst>
          </p:cNvPr>
          <p:cNvPicPr>
            <a:picLocks noChangeAspect="1"/>
          </p:cNvPicPr>
          <p:nvPr/>
        </p:nvPicPr>
        <p:blipFill>
          <a:blip r:embed="rId6"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1024025" y="5911844"/>
            <a:ext cx="388105" cy="388105"/>
          </a:xfrm>
          <a:prstGeom prst="rect">
            <a:avLst/>
          </a:prstGeom>
          <a:solidFill>
            <a:schemeClr val="bg1"/>
          </a:solidFill>
          <a:effectLst>
            <a:outerShdw blurRad="50800" dist="38100" dir="2700000" algn="tl" rotWithShape="0">
              <a:prstClr val="black"/>
            </a:outerShdw>
          </a:effectLst>
        </p:spPr>
      </p:pic>
      <p:sp>
        <p:nvSpPr>
          <p:cNvPr id="112" name="テキスト ボックス 111">
            <a:extLst>
              <a:ext uri="{FF2B5EF4-FFF2-40B4-BE49-F238E27FC236}">
                <a16:creationId xmlns:a16="http://schemas.microsoft.com/office/drawing/2014/main" id="{A0CE9CBB-4012-4349-8E37-1AC61BCB3C78}"/>
              </a:ext>
            </a:extLst>
          </p:cNvPr>
          <p:cNvSpPr txBox="1"/>
          <p:nvPr/>
        </p:nvSpPr>
        <p:spPr bwMode="auto">
          <a:xfrm>
            <a:off x="147753" y="1542251"/>
            <a:ext cx="8848493" cy="846386"/>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marL="180975" indent="-144000" algn="just">
              <a:spcBef>
                <a:spcPts val="600"/>
              </a:spcBef>
            </a:pPr>
            <a:r>
              <a:rPr lang="ja-JP" altLang="en-US" sz="1400" kern="100" dirty="0">
                <a:latin typeface="BIZ UDゴシック" panose="020B0400000000000000" pitchFamily="49" charset="-128"/>
                <a:ea typeface="BIZ UDゴシック" panose="020B0400000000000000" pitchFamily="49" charset="-128"/>
                <a:cs typeface="Times New Roman" panose="02020603050405020304" pitchFamily="18" charset="0"/>
              </a:rPr>
              <a:t>②検証</a:t>
            </a:r>
            <a:endParaRPr lang="en-US" altLang="ja-JP" sz="1400" kern="100" dirty="0">
              <a:latin typeface="BIZ UDゴシック" panose="020B0400000000000000" pitchFamily="49" charset="-128"/>
              <a:ea typeface="BIZ UDゴシック" panose="020B0400000000000000" pitchFamily="49" charset="-128"/>
              <a:cs typeface="Times New Roman" panose="02020603050405020304" pitchFamily="18" charset="0"/>
            </a:endParaRPr>
          </a:p>
          <a:p>
            <a:pPr marL="180975" indent="1588" algn="just">
              <a:spcBef>
                <a:spcPts val="600"/>
              </a:spcBef>
            </a:pPr>
            <a:r>
              <a:rPr lang="ja-JP" altLang="en-US" sz="1400" kern="100" dirty="0">
                <a:latin typeface="ＭＳ Ｐ明朝" panose="02020600040205080304" pitchFamily="18" charset="-128"/>
                <a:ea typeface="ＭＳ Ｐ明朝" panose="02020600040205080304" pitchFamily="18" charset="-128"/>
                <a:cs typeface="Times New Roman" panose="02020603050405020304" pitchFamily="18" charset="0"/>
              </a:rPr>
              <a:t>台帳システムＰＣ検証環境に中間ファイルを投入し、投入結果に問題がないか、台帳記載事項証明書が正しく交付できるか等を事前に検証します。なお、</a:t>
            </a:r>
            <a:r>
              <a:rPr lang="en-US" altLang="ja-JP" sz="1400" kern="100" dirty="0">
                <a:latin typeface="ＭＳ Ｐ明朝" panose="02020600040205080304" pitchFamily="18" charset="-128"/>
                <a:ea typeface="ＭＳ Ｐ明朝" panose="02020600040205080304" pitchFamily="18" charset="-128"/>
                <a:cs typeface="Times New Roman" panose="02020603050405020304" pitchFamily="18" charset="0"/>
              </a:rPr>
              <a:t>ICBA</a:t>
            </a:r>
            <a:r>
              <a:rPr lang="ja-JP" altLang="en-US" sz="1400" kern="100" dirty="0">
                <a:latin typeface="ＭＳ Ｐ明朝" panose="02020600040205080304" pitchFamily="18" charset="-128"/>
                <a:ea typeface="ＭＳ Ｐ明朝" panose="02020600040205080304" pitchFamily="18" charset="-128"/>
                <a:cs typeface="Times New Roman" panose="02020603050405020304" pitchFamily="18" charset="0"/>
              </a:rPr>
              <a:t>では②検証の実施を推奨しておりますが、必須ではありません。</a:t>
            </a:r>
            <a:endParaRPr lang="en-US" altLang="ja-JP" sz="1400" kern="100" dirty="0">
              <a:latin typeface="ＭＳ Ｐ明朝" panose="02020600040205080304" pitchFamily="18" charset="-128"/>
              <a:ea typeface="ＭＳ Ｐ明朝" panose="02020600040205080304" pitchFamily="18" charset="-128"/>
              <a:cs typeface="Times New Roman" panose="02020603050405020304" pitchFamily="18" charset="0"/>
            </a:endParaRPr>
          </a:p>
        </p:txBody>
      </p:sp>
      <p:sp>
        <p:nvSpPr>
          <p:cNvPr id="113" name="テキスト ボックス 112">
            <a:extLst>
              <a:ext uri="{FF2B5EF4-FFF2-40B4-BE49-F238E27FC236}">
                <a16:creationId xmlns:a16="http://schemas.microsoft.com/office/drawing/2014/main" id="{45C1D860-3911-40FA-AC2B-05561FB2FC92}"/>
              </a:ext>
            </a:extLst>
          </p:cNvPr>
          <p:cNvSpPr txBox="1"/>
          <p:nvPr/>
        </p:nvSpPr>
        <p:spPr bwMode="auto">
          <a:xfrm>
            <a:off x="147753" y="2372801"/>
            <a:ext cx="8848493" cy="600164"/>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marL="180975" indent="-144000" algn="just">
              <a:spcBef>
                <a:spcPts val="600"/>
              </a:spcBef>
            </a:pPr>
            <a:r>
              <a:rPr lang="ja-JP" altLang="en-US" sz="1400" kern="100" dirty="0">
                <a:latin typeface="BIZ UDゴシック" panose="020B0400000000000000" pitchFamily="49" charset="-128"/>
                <a:ea typeface="BIZ UDゴシック" panose="020B0400000000000000" pitchFamily="49" charset="-128"/>
                <a:cs typeface="Times New Roman" panose="02020603050405020304" pitchFamily="18" charset="0"/>
              </a:rPr>
              <a:t>③データ投入</a:t>
            </a:r>
            <a:endParaRPr lang="en-US" altLang="ja-JP" sz="1400" kern="100" dirty="0">
              <a:latin typeface="BIZ UDゴシック" panose="020B0400000000000000" pitchFamily="49" charset="-128"/>
              <a:ea typeface="BIZ UDゴシック" panose="020B0400000000000000" pitchFamily="49" charset="-128"/>
              <a:cs typeface="Times New Roman" panose="02020603050405020304" pitchFamily="18" charset="0"/>
            </a:endParaRPr>
          </a:p>
          <a:p>
            <a:pPr marL="180975" indent="1588" algn="just">
              <a:spcBef>
                <a:spcPts val="600"/>
              </a:spcBef>
            </a:pPr>
            <a:r>
              <a:rPr lang="ja-JP" altLang="en-US" sz="1400" kern="100" dirty="0">
                <a:latin typeface="ＭＳ Ｐ明朝" panose="02020600040205080304" pitchFamily="18" charset="-128"/>
                <a:ea typeface="ＭＳ Ｐ明朝" panose="02020600040205080304" pitchFamily="18" charset="-128"/>
                <a:cs typeface="Times New Roman" panose="02020603050405020304" pitchFamily="18" charset="0"/>
              </a:rPr>
              <a:t>台帳システムの本番環境にデータを投入します。</a:t>
            </a:r>
            <a:endParaRPr lang="en-US" altLang="ja-JP" sz="1400" kern="100" dirty="0">
              <a:latin typeface="ＭＳ Ｐ明朝" panose="02020600040205080304" pitchFamily="18" charset="-128"/>
              <a:ea typeface="ＭＳ Ｐ明朝" panose="02020600040205080304" pitchFamily="18" charset="-128"/>
              <a:cs typeface="Times New Roman" panose="02020603050405020304" pitchFamily="18" charset="0"/>
            </a:endParaRPr>
          </a:p>
        </p:txBody>
      </p:sp>
    </p:spTree>
    <p:extLst>
      <p:ext uri="{BB962C8B-B14F-4D97-AF65-F5344CB8AC3E}">
        <p14:creationId xmlns:p14="http://schemas.microsoft.com/office/powerpoint/2010/main" val="2929134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76C13D51-343C-4EF9-A1F6-3A1E0180AE53}"/>
              </a:ext>
            </a:extLst>
          </p:cNvPr>
          <p:cNvSpPr/>
          <p:nvPr/>
        </p:nvSpPr>
        <p:spPr bwMode="auto">
          <a:xfrm>
            <a:off x="254442" y="2030692"/>
            <a:ext cx="8635116" cy="4017353"/>
          </a:xfrm>
          <a:prstGeom prst="rect">
            <a:avLst/>
          </a:prstGeom>
          <a:solidFill>
            <a:srgbClr val="FFFFCC"/>
          </a:solidFill>
          <a:ln w="12700" algn="ctr">
            <a:noFill/>
            <a:miter lim="800000"/>
            <a:headEnd/>
            <a:tailEnd/>
          </a:ln>
          <a:effectLst/>
        </p:spPr>
        <p:txBody>
          <a:bodyPr wrap="none" rtlCol="0" anchor="ctr"/>
          <a:lstStyle/>
          <a:p>
            <a:pPr algn="ctr"/>
            <a:endParaRPr kumimoji="1" lang="ja-JP" altLang="en-US"/>
          </a:p>
        </p:txBody>
      </p:sp>
      <p:sp>
        <p:nvSpPr>
          <p:cNvPr id="259" name="正方形/長方形 258">
            <a:extLst>
              <a:ext uri="{FF2B5EF4-FFF2-40B4-BE49-F238E27FC236}">
                <a16:creationId xmlns:a16="http://schemas.microsoft.com/office/drawing/2014/main" id="{758406BE-EFC6-4CDD-8D2C-06431A7A45D8}"/>
              </a:ext>
            </a:extLst>
          </p:cNvPr>
          <p:cNvSpPr/>
          <p:nvPr/>
        </p:nvSpPr>
        <p:spPr bwMode="auto">
          <a:xfrm>
            <a:off x="1" y="-26177"/>
            <a:ext cx="9143999" cy="548638"/>
          </a:xfrm>
          <a:prstGeom prst="rect">
            <a:avLst/>
          </a:prstGeom>
          <a:gradFill>
            <a:gsLst>
              <a:gs pos="0">
                <a:srgbClr val="3C8C93"/>
              </a:gs>
              <a:gs pos="100000">
                <a:srgbClr val="4DABB2"/>
              </a:gs>
            </a:gsLst>
            <a:lin ang="5400000" scaled="0"/>
          </a:gradFill>
          <a:ln w="12700" algn="ctr">
            <a:solidFill>
              <a:srgbClr val="660066"/>
            </a:solidFill>
            <a:miter lim="800000"/>
            <a:headEnd/>
            <a:tailEnd/>
          </a:ln>
          <a:effectLst/>
        </p:spPr>
        <p:txBody>
          <a:bodyPr wrap="none" rtlCol="0" anchor="ctr"/>
          <a:lstStyle/>
          <a:p>
            <a:pPr algn="ctr"/>
            <a:r>
              <a:rPr kumimoji="1" lang="ja-JP" altLang="en-US" sz="2000" dirty="0">
                <a:solidFill>
                  <a:schemeClr val="bg1"/>
                </a:solidFill>
                <a:latin typeface="HGP創英角ｺﾞｼｯｸUB" panose="020B0900000000000000" pitchFamily="50" charset="-128"/>
                <a:ea typeface="HGP創英角ｺﾞｼｯｸUB" panose="020B0900000000000000" pitchFamily="50" charset="-128"/>
              </a:rPr>
              <a:t>①中間ファイル作成</a:t>
            </a:r>
          </a:p>
        </p:txBody>
      </p:sp>
      <p:graphicFrame>
        <p:nvGraphicFramePr>
          <p:cNvPr id="2" name="表 1">
            <a:extLst>
              <a:ext uri="{FF2B5EF4-FFF2-40B4-BE49-F238E27FC236}">
                <a16:creationId xmlns:a16="http://schemas.microsoft.com/office/drawing/2014/main" id="{7EB6F3FD-75D1-41FB-8C6D-4529F6DC6D99}"/>
              </a:ext>
            </a:extLst>
          </p:cNvPr>
          <p:cNvGraphicFramePr>
            <a:graphicFrameLocks noGrp="1"/>
          </p:cNvGraphicFramePr>
          <p:nvPr>
            <p:extLst>
              <p:ext uri="{D42A27DB-BD31-4B8C-83A1-F6EECF244321}">
                <p14:modId xmlns:p14="http://schemas.microsoft.com/office/powerpoint/2010/main" val="300721771"/>
              </p:ext>
            </p:extLst>
          </p:nvPr>
        </p:nvGraphicFramePr>
        <p:xfrm>
          <a:off x="3421511" y="3168992"/>
          <a:ext cx="5328564" cy="868680"/>
        </p:xfrm>
        <a:graphic>
          <a:graphicData uri="http://schemas.openxmlformats.org/drawingml/2006/table">
            <a:tbl>
              <a:tblPr firstRow="1" firstCol="1" bandRow="1">
                <a:tableStyleId>{5C22544A-7EE6-4342-B048-85BDC9FD1C3A}</a:tableStyleId>
              </a:tblPr>
              <a:tblGrid>
                <a:gridCol w="1908000">
                  <a:extLst>
                    <a:ext uri="{9D8B030D-6E8A-4147-A177-3AD203B41FA5}">
                      <a16:colId xmlns:a16="http://schemas.microsoft.com/office/drawing/2014/main" val="2167197609"/>
                    </a:ext>
                  </a:extLst>
                </a:gridCol>
                <a:gridCol w="1749287">
                  <a:extLst>
                    <a:ext uri="{9D8B030D-6E8A-4147-A177-3AD203B41FA5}">
                      <a16:colId xmlns:a16="http://schemas.microsoft.com/office/drawing/2014/main" val="2075376625"/>
                    </a:ext>
                  </a:extLst>
                </a:gridCol>
                <a:gridCol w="771277">
                  <a:extLst>
                    <a:ext uri="{9D8B030D-6E8A-4147-A177-3AD203B41FA5}">
                      <a16:colId xmlns:a16="http://schemas.microsoft.com/office/drawing/2014/main" val="325396192"/>
                    </a:ext>
                  </a:extLst>
                </a:gridCol>
                <a:gridCol w="900000">
                  <a:extLst>
                    <a:ext uri="{9D8B030D-6E8A-4147-A177-3AD203B41FA5}">
                      <a16:colId xmlns:a16="http://schemas.microsoft.com/office/drawing/2014/main" val="2492886608"/>
                    </a:ext>
                  </a:extLst>
                </a:gridCol>
              </a:tblGrid>
              <a:tr h="0">
                <a:tc>
                  <a:txBody>
                    <a:bodyPr/>
                    <a:lstStyle/>
                    <a:p>
                      <a:pPr algn="ctr"/>
                      <a:r>
                        <a:rPr lang="ja-JP" sz="1200" kern="100" dirty="0">
                          <a:solidFill>
                            <a:schemeClr val="tx1"/>
                          </a:solidFill>
                          <a:effectLst/>
                        </a:rPr>
                        <a:t>区分</a:t>
                      </a:r>
                      <a:endParaRPr lang="ja-JP" sz="1200" kern="100" dirty="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tc>
                  <a:txBody>
                    <a:bodyPr/>
                    <a:lstStyle/>
                    <a:p>
                      <a:pPr algn="ctr"/>
                      <a:r>
                        <a:rPr lang="ja-JP" sz="1200" kern="100" dirty="0">
                          <a:solidFill>
                            <a:schemeClr val="tx1"/>
                          </a:solidFill>
                          <a:effectLst/>
                        </a:rPr>
                        <a:t>中間ファイル用の組織</a:t>
                      </a:r>
                      <a:r>
                        <a:rPr lang="ja-JP" altLang="en-US" sz="1200" kern="100" dirty="0">
                          <a:solidFill>
                            <a:schemeClr val="tx1"/>
                          </a:solidFill>
                          <a:effectLst/>
                        </a:rPr>
                        <a:t>ＩＤ</a:t>
                      </a:r>
                      <a:endParaRPr lang="ja-JP" sz="1200" kern="100" dirty="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tc>
                  <a:txBody>
                    <a:bodyPr/>
                    <a:lstStyle/>
                    <a:p>
                      <a:pPr algn="ctr"/>
                      <a:r>
                        <a:rPr lang="ja-JP" sz="1200" kern="100" dirty="0">
                          <a:solidFill>
                            <a:schemeClr val="tx1"/>
                          </a:solidFill>
                          <a:effectLst/>
                        </a:rPr>
                        <a:t>機関種別</a:t>
                      </a:r>
                      <a:endParaRPr lang="ja-JP" sz="1200" kern="100" dirty="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tc>
                  <a:txBody>
                    <a:bodyPr/>
                    <a:lstStyle/>
                    <a:p>
                      <a:pPr algn="ctr"/>
                      <a:r>
                        <a:rPr lang="ja-JP" sz="900" kern="100" dirty="0">
                          <a:solidFill>
                            <a:schemeClr val="tx1"/>
                          </a:solidFill>
                          <a:effectLst/>
                        </a:rPr>
                        <a:t>出先機関コード</a:t>
                      </a:r>
                      <a:endParaRPr lang="ja-JP" sz="900" kern="100" dirty="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extLst>
                  <a:ext uri="{0D108BD9-81ED-4DB2-BD59-A6C34878D82A}">
                    <a16:rowId xmlns:a16="http://schemas.microsoft.com/office/drawing/2014/main" val="1401445534"/>
                  </a:ext>
                </a:extLst>
              </a:tr>
              <a:tr h="49696">
                <a:tc>
                  <a:txBody>
                    <a:bodyPr/>
                    <a:lstStyle/>
                    <a:p>
                      <a:pPr algn="r"/>
                      <a:r>
                        <a:rPr lang="ja-JP" altLang="en-US" sz="1050" kern="100">
                          <a:solidFill>
                            <a:schemeClr val="tx1"/>
                          </a:solidFill>
                          <a:effectLst/>
                        </a:rPr>
                        <a:t>本庁・出先でデータを区別する場合（県・政令指定都市等）</a:t>
                      </a:r>
                      <a:endParaRPr kumimoji="1" lang="ja-JP" altLang="en-US" sz="1050" b="1" kern="100" dirty="0">
                        <a:solidFill>
                          <a:schemeClr val="tx1"/>
                        </a:solidFill>
                        <a:effectLst/>
                        <a:latin typeface="+mn-lt"/>
                        <a:ea typeface="+mn-ea"/>
                        <a:cs typeface="+mn-cs"/>
                      </a:endParaRPr>
                    </a:p>
                  </a:txBody>
                  <a:tcPr marL="68580" marR="68580" marT="0" marB="0"/>
                </a:tc>
                <a:tc>
                  <a:txBody>
                    <a:bodyPr/>
                    <a:lstStyle/>
                    <a:p>
                      <a:pPr algn="ctr"/>
                      <a:r>
                        <a:rPr lang="en-US" sz="1200" kern="100" dirty="0">
                          <a:solidFill>
                            <a:schemeClr val="tx1"/>
                          </a:solidFill>
                          <a:effectLst/>
                        </a:rPr>
                        <a:t>90000000</a:t>
                      </a:r>
                      <a:r>
                        <a:rPr lang="ja-JP" sz="1200" kern="100" dirty="0">
                          <a:solidFill>
                            <a:schemeClr val="tx1"/>
                          </a:solidFill>
                          <a:effectLst/>
                        </a:rPr>
                        <a:t>（固定）</a:t>
                      </a:r>
                      <a:endParaRPr lang="ja-JP" sz="1200" kern="100" dirty="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tc>
                  <a:txBody>
                    <a:bodyPr/>
                    <a:lstStyle/>
                    <a:p>
                      <a:pPr algn="ctr"/>
                      <a:r>
                        <a:rPr lang="en-US" sz="1200" kern="100">
                          <a:solidFill>
                            <a:schemeClr val="tx1"/>
                          </a:solidFill>
                          <a:effectLst/>
                        </a:rPr>
                        <a:t>41</a:t>
                      </a:r>
                      <a:endParaRPr lang="ja-JP" sz="1200" kern="10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tc>
                  <a:txBody>
                    <a:bodyPr/>
                    <a:lstStyle/>
                    <a:p>
                      <a:pPr algn="ctr"/>
                      <a:r>
                        <a:rPr lang="en-US" altLang="ja-JP" sz="1000" kern="10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ICBA</a:t>
                      </a:r>
                      <a:r>
                        <a:rPr lang="ja-JP" altLang="en-US" sz="1000" kern="10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システム課指定</a:t>
                      </a:r>
                      <a:endParaRPr lang="ja-JP" sz="1000" kern="100" dirty="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extLst>
                  <a:ext uri="{0D108BD9-81ED-4DB2-BD59-A6C34878D82A}">
                    <a16:rowId xmlns:a16="http://schemas.microsoft.com/office/drawing/2014/main" val="2729286669"/>
                  </a:ext>
                </a:extLst>
              </a:tr>
              <a:tr h="126824">
                <a:tc>
                  <a:txBody>
                    <a:bodyPr/>
                    <a:lstStyle/>
                    <a:p>
                      <a:pPr algn="r"/>
                      <a:r>
                        <a:rPr lang="ja-JP" sz="1200" kern="100" dirty="0">
                          <a:solidFill>
                            <a:schemeClr val="tx1"/>
                          </a:solidFill>
                          <a:effectLst/>
                        </a:rPr>
                        <a:t>限定特定行政庁</a:t>
                      </a:r>
                      <a:endParaRPr lang="ja-JP" sz="1200" kern="100" dirty="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tc>
                  <a:txBody>
                    <a:bodyPr/>
                    <a:lstStyle/>
                    <a:p>
                      <a:pPr algn="ctr"/>
                      <a:r>
                        <a:rPr lang="en-US" sz="1200" kern="100" dirty="0">
                          <a:solidFill>
                            <a:schemeClr val="tx1"/>
                          </a:solidFill>
                          <a:effectLst/>
                        </a:rPr>
                        <a:t>90000000</a:t>
                      </a:r>
                      <a:r>
                        <a:rPr lang="ja-JP" sz="1200" kern="100" dirty="0">
                          <a:solidFill>
                            <a:schemeClr val="tx1"/>
                          </a:solidFill>
                          <a:effectLst/>
                        </a:rPr>
                        <a:t>（固定）</a:t>
                      </a:r>
                      <a:endParaRPr lang="ja-JP" sz="1200" kern="100" dirty="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tc>
                  <a:txBody>
                    <a:bodyPr/>
                    <a:lstStyle/>
                    <a:p>
                      <a:pPr algn="ctr"/>
                      <a:r>
                        <a:rPr lang="en-US" altLang="ja-JP" sz="1200" kern="100">
                          <a:solidFill>
                            <a:schemeClr val="tx1"/>
                          </a:solidFill>
                          <a:effectLst/>
                        </a:rPr>
                        <a:t>42</a:t>
                      </a:r>
                      <a:endParaRPr lang="ja-JP" sz="1200" kern="10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tc>
                  <a:txBody>
                    <a:bodyPr/>
                    <a:lstStyle/>
                    <a:p>
                      <a:pPr algn="ctr"/>
                      <a:r>
                        <a:rPr lang="en-US" altLang="ja-JP" sz="1200" kern="10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00</a:t>
                      </a:r>
                      <a:endParaRPr lang="ja-JP" sz="1200" kern="100" dirty="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extLst>
                  <a:ext uri="{0D108BD9-81ED-4DB2-BD59-A6C34878D82A}">
                    <a16:rowId xmlns:a16="http://schemas.microsoft.com/office/drawing/2014/main" val="505635576"/>
                  </a:ext>
                </a:extLst>
              </a:tr>
              <a:tr h="0">
                <a:tc>
                  <a:txBody>
                    <a:bodyPr/>
                    <a:lstStyle/>
                    <a:p>
                      <a:pPr algn="r"/>
                      <a:r>
                        <a:rPr lang="ja-JP" altLang="en-US" sz="1200" kern="100">
                          <a:solidFill>
                            <a:schemeClr val="tx1"/>
                          </a:solidFill>
                          <a:effectLst/>
                        </a:rPr>
                        <a:t>上記以外の</a:t>
                      </a:r>
                      <a:r>
                        <a:rPr lang="ja-JP" sz="1200" kern="100">
                          <a:solidFill>
                            <a:schemeClr val="tx1"/>
                          </a:solidFill>
                          <a:effectLst/>
                        </a:rPr>
                        <a:t>特定行政庁</a:t>
                      </a:r>
                      <a:endParaRPr kumimoji="1" lang="ja-JP" altLang="en-US" sz="900" b="1" kern="100" dirty="0">
                        <a:solidFill>
                          <a:schemeClr val="tx1"/>
                        </a:solidFill>
                        <a:effectLst/>
                        <a:latin typeface="+mn-lt"/>
                        <a:ea typeface="+mn-ea"/>
                        <a:cs typeface="+mn-cs"/>
                      </a:endParaRPr>
                    </a:p>
                  </a:txBody>
                  <a:tcPr marL="68580" marR="68580" marT="0" marB="0"/>
                </a:tc>
                <a:tc>
                  <a:txBody>
                    <a:bodyPr/>
                    <a:lstStyle/>
                    <a:p>
                      <a:pPr algn="ctr"/>
                      <a:r>
                        <a:rPr lang="en-US" sz="1200" kern="100" dirty="0">
                          <a:solidFill>
                            <a:schemeClr val="tx1"/>
                          </a:solidFill>
                          <a:effectLst/>
                        </a:rPr>
                        <a:t>90000000</a:t>
                      </a:r>
                      <a:r>
                        <a:rPr lang="ja-JP" sz="1200" kern="100" dirty="0">
                          <a:solidFill>
                            <a:schemeClr val="tx1"/>
                          </a:solidFill>
                          <a:effectLst/>
                        </a:rPr>
                        <a:t>（固定）</a:t>
                      </a:r>
                      <a:endParaRPr lang="ja-JP" sz="1200" kern="100" dirty="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tc>
                  <a:txBody>
                    <a:bodyPr/>
                    <a:lstStyle/>
                    <a:p>
                      <a:pPr algn="ctr"/>
                      <a:r>
                        <a:rPr lang="en-US" sz="1200" kern="100">
                          <a:solidFill>
                            <a:schemeClr val="tx1"/>
                          </a:solidFill>
                          <a:effectLst/>
                        </a:rPr>
                        <a:t>41</a:t>
                      </a:r>
                      <a:endParaRPr lang="ja-JP" sz="1200" kern="10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tc>
                  <a:txBody>
                    <a:bodyPr/>
                    <a:lstStyle/>
                    <a:p>
                      <a:pPr algn="ctr"/>
                      <a:r>
                        <a:rPr lang="en-US" sz="1200" kern="100" dirty="0">
                          <a:solidFill>
                            <a:schemeClr val="tx1"/>
                          </a:solidFill>
                          <a:effectLst/>
                        </a:rPr>
                        <a:t>00</a:t>
                      </a:r>
                      <a:endParaRPr lang="ja-JP" sz="1200" kern="100" dirty="0">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tc>
                <a:extLst>
                  <a:ext uri="{0D108BD9-81ED-4DB2-BD59-A6C34878D82A}">
                    <a16:rowId xmlns:a16="http://schemas.microsoft.com/office/drawing/2014/main" val="3722452311"/>
                  </a:ext>
                </a:extLst>
              </a:tr>
            </a:tbl>
          </a:graphicData>
        </a:graphic>
      </p:graphicFrame>
      <p:sp>
        <p:nvSpPr>
          <p:cNvPr id="4" name="Rectangle 1">
            <a:extLst>
              <a:ext uri="{FF2B5EF4-FFF2-40B4-BE49-F238E27FC236}">
                <a16:creationId xmlns:a16="http://schemas.microsoft.com/office/drawing/2014/main" id="{7F336655-2246-4DAC-993C-D52CD79D3DBD}"/>
              </a:ext>
            </a:extLst>
          </p:cNvPr>
          <p:cNvSpPr>
            <a:spLocks noChangeArrowheads="1"/>
          </p:cNvSpPr>
          <p:nvPr/>
        </p:nvSpPr>
        <p:spPr bwMode="auto">
          <a:xfrm>
            <a:off x="3421511" y="2358598"/>
            <a:ext cx="5434061" cy="810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中間ファイルの仕様を記述しています。仕様のうち、中間ファイル用の組織</a:t>
            </a:r>
            <a:r>
              <a:rPr kumimoji="0" lang="en-US" altLang="ja-JP"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ID</a:t>
            </a:r>
            <a:r>
              <a:rPr kumimoji="0" lang="ja-JP" altLang="en-US"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、機関種別、出先機関コードの値は特定行政庁固有の値（非公開）が決まっておりますので、ＩＣＢＡシステム課にお問い合わせください。なお、ＩＣＢＡ貸出ＰＣ検証環境の場合は、以下</a:t>
            </a:r>
            <a:r>
              <a:rPr kumimoji="0" lang="ja-JP" altLang="en-US" sz="1200" b="0" i="0" u="none" strike="noStrike" cap="none" normalizeH="0" baseline="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のとおりとします</a:t>
            </a:r>
            <a:r>
              <a:rPr kumimoji="0" lang="ja-JP" altLang="en-US"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
        <p:nvSpPr>
          <p:cNvPr id="118" name="Rectangle 1">
            <a:extLst>
              <a:ext uri="{FF2B5EF4-FFF2-40B4-BE49-F238E27FC236}">
                <a16:creationId xmlns:a16="http://schemas.microsoft.com/office/drawing/2014/main" id="{CAAAE06E-693D-4A31-8701-12B65D56F2A3}"/>
              </a:ext>
            </a:extLst>
          </p:cNvPr>
          <p:cNvSpPr>
            <a:spLocks noChangeArrowheads="1"/>
          </p:cNvSpPr>
          <p:nvPr/>
        </p:nvSpPr>
        <p:spPr bwMode="auto">
          <a:xfrm>
            <a:off x="184854" y="6188109"/>
            <a:ext cx="8739829" cy="466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kumimoji="0" lang="ja-JP" altLang="en-US"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各資料は、</a:t>
            </a:r>
            <a:r>
              <a:rPr kumimoji="0" lang="en-US" altLang="ja-JP"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https://www.icba.or.jp/kyoyodb/#a4</a:t>
            </a:r>
            <a:r>
              <a:rPr kumimoji="0" lang="ja-JP" altLang="en-US"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　「台帳登録閲覧システムへのデータ移行関係資料 </a:t>
            </a:r>
            <a:r>
              <a:rPr kumimoji="0" lang="en-US" altLang="ja-JP"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(ZIP)</a:t>
            </a:r>
            <a:r>
              <a:rPr kumimoji="0" lang="ja-JP" altLang="en-US"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」に最新版が収録されています。各資料は様式改正等で変更となることがありますので、実施前に最新版をご参照ください。</a:t>
            </a:r>
            <a:endParaRPr kumimoji="0" lang="ja-JP" altLang="en-US" sz="12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
        <p:nvSpPr>
          <p:cNvPr id="119" name="テキスト ボックス 118">
            <a:extLst>
              <a:ext uri="{FF2B5EF4-FFF2-40B4-BE49-F238E27FC236}">
                <a16:creationId xmlns:a16="http://schemas.microsoft.com/office/drawing/2014/main" id="{1D428AAE-8ABE-49D7-876B-831DF0011493}"/>
              </a:ext>
            </a:extLst>
          </p:cNvPr>
          <p:cNvSpPr txBox="1"/>
          <p:nvPr/>
        </p:nvSpPr>
        <p:spPr bwMode="auto">
          <a:xfrm>
            <a:off x="76191" y="537976"/>
            <a:ext cx="8848493" cy="1492716"/>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marR="0" lvl="0" algn="l"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sym typeface="Segoe UI Emoji" panose="020B0502040204020203" pitchFamily="34" charset="0"/>
              </a:rPr>
              <a:t>👉</a:t>
            </a:r>
            <a:r>
              <a:rPr kumimoji="0" lang="ja-JP" altLang="ja-JP" sz="14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中間ファイル</a:t>
            </a:r>
            <a:r>
              <a:rPr kumimoji="0" lang="ja-JP" altLang="en-US" sz="14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の必要性</a:t>
            </a:r>
            <a:endParaRPr kumimoji="0" lang="ja-JP" altLang="ja-JP" sz="800" b="0" i="0" u="none" strike="noStrike" cap="none" normalizeH="0" baseline="0" dirty="0">
              <a:ln>
                <a:noFill/>
              </a:ln>
              <a:solidFill>
                <a:schemeClr val="tx1"/>
              </a:solidFill>
              <a:effectLst/>
            </a:endParaRPr>
          </a:p>
          <a:p>
            <a:pPr marL="180975" indent="1588" algn="just">
              <a:spcBef>
                <a:spcPts val="600"/>
              </a:spcBef>
            </a:pPr>
            <a:r>
              <a:rPr lang="ja-JP" altLang="en-US" sz="1200" kern="100" dirty="0">
                <a:effectLst/>
                <a:latin typeface="ＭＳ Ｐ明朝" panose="02020600040205080304" pitchFamily="18" charset="-128"/>
                <a:ea typeface="ＭＳ Ｐ明朝" panose="02020600040205080304" pitchFamily="18" charset="-128"/>
                <a:cs typeface="Times New Roman" panose="02020603050405020304" pitchFamily="18" charset="0"/>
              </a:rPr>
              <a:t>台帳システムに投入しようとするデータは、特定行政庁別、年代別で相当なばらつきがあります。台帳システム側の読込機能をこのようなデータに合わせて都度開発すると、特定行政庁の費用負担高額化に直結します。中間ファイルは台帳システム側の個別開発を不要とし、特定行政庁の費用負担低減のために必要となるものです。</a:t>
            </a:r>
            <a:endParaRPr lang="en-US" altLang="ja-JP" sz="1200" kern="100" dirty="0">
              <a:effectLst/>
              <a:latin typeface="ＭＳ Ｐ明朝" panose="02020600040205080304" pitchFamily="18" charset="-128"/>
              <a:ea typeface="ＭＳ Ｐ明朝" panose="02020600040205080304" pitchFamily="18" charset="-128"/>
              <a:cs typeface="Times New Roman" panose="02020603050405020304" pitchFamily="18" charset="0"/>
            </a:endParaRPr>
          </a:p>
          <a:p>
            <a:pPr algn="just">
              <a:spcBef>
                <a:spcPts val="600"/>
              </a:spcBef>
            </a:pPr>
            <a:r>
              <a:rPr kumimoji="0" lang="ja-JP" altLang="en-US" sz="1400" b="0" i="0" u="none" strike="noStrike" cap="none" normalizeH="0" baseline="0" dirty="0">
                <a:ln>
                  <a:noFill/>
                </a:ln>
                <a:solidFill>
                  <a:schemeClr val="tx1"/>
                </a:solidFill>
                <a:effectLst/>
                <a:latin typeface="Century" panose="02040604050505020304" pitchFamily="18" charset="0"/>
                <a:ea typeface="BIZ UDPゴシック" panose="020B0400000000000000" pitchFamily="50" charset="-128"/>
                <a:cs typeface="Times New Roman" panose="02020603050405020304" pitchFamily="18" charset="0"/>
                <a:sym typeface="Segoe UI Emoji" panose="020B0502040204020203" pitchFamily="34" charset="0"/>
              </a:rPr>
              <a:t>👉</a:t>
            </a:r>
            <a:r>
              <a:rPr kumimoji="0" lang="ja-JP" altLang="en-US" sz="1400" dirty="0">
                <a:latin typeface="BIZ UDPゴシック" panose="020B0400000000000000" pitchFamily="50" charset="-128"/>
                <a:ea typeface="BIZ UDPゴシック" panose="020B0400000000000000" pitchFamily="50" charset="-128"/>
                <a:cs typeface="Times New Roman" panose="02020603050405020304" pitchFamily="18" charset="0"/>
                <a:sym typeface="Segoe UI Emoji" panose="020B0502040204020203" pitchFamily="34" charset="0"/>
              </a:rPr>
              <a:t>中間ファイルの作成方法</a:t>
            </a:r>
            <a:endParaRPr kumimoji="0" lang="ja-JP" altLang="en-US" sz="800" b="0" i="0" u="none" strike="noStrike" cap="none" normalizeH="0" baseline="0" dirty="0">
              <a:ln>
                <a:noFill/>
              </a:ln>
              <a:solidFill>
                <a:schemeClr val="tx1"/>
              </a:solidFill>
              <a:effectLst/>
            </a:endParaRPr>
          </a:p>
          <a:p>
            <a:pPr marL="182563" marR="0" lvl="0" algn="l" defTabSz="914400" rtl="0" eaLnBrk="0" fontAlgn="base" latinLnBrk="0" hangingPunct="0">
              <a:lnSpc>
                <a:spcPct val="100000"/>
              </a:lnSpc>
              <a:spcBef>
                <a:spcPts val="600"/>
              </a:spcBef>
              <a:spcAft>
                <a:spcPct val="0"/>
              </a:spcAft>
              <a:buClrTx/>
              <a:buSzTx/>
              <a:buFontTx/>
              <a:buNone/>
              <a:tabLst/>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中間ファイルの自力作成は困難であり、一般に民間事業者に</a:t>
            </a:r>
            <a:r>
              <a:rPr lang="ja-JP" altLang="en-US" sz="1200" kern="100">
                <a:latin typeface="ＭＳ Ｐ明朝" panose="02020600040205080304" pitchFamily="18" charset="-128"/>
                <a:ea typeface="ＭＳ Ｐ明朝" panose="02020600040205080304" pitchFamily="18" charset="-128"/>
                <a:cs typeface="Times New Roman" panose="02020603050405020304" pitchFamily="18" charset="0"/>
              </a:rPr>
              <a:t>委託します。作成時の参照資料は下記のとおりです。</a:t>
            </a:r>
            <a:endParaRPr lang="ja-JP" altLang="en-US" sz="1400" kern="100" dirty="0">
              <a:effectLst/>
              <a:latin typeface="ＭＳ Ｐ明朝" panose="02020600040205080304" pitchFamily="18" charset="-128"/>
              <a:ea typeface="ＭＳ Ｐ明朝" panose="02020600040205080304" pitchFamily="18" charset="-128"/>
              <a:cs typeface="Times New Roman" panose="02020603050405020304" pitchFamily="18" charset="0"/>
            </a:endParaRPr>
          </a:p>
        </p:txBody>
      </p:sp>
      <p:grpSp>
        <p:nvGrpSpPr>
          <p:cNvPr id="7" name="グループ化 6">
            <a:extLst>
              <a:ext uri="{FF2B5EF4-FFF2-40B4-BE49-F238E27FC236}">
                <a16:creationId xmlns:a16="http://schemas.microsoft.com/office/drawing/2014/main" id="{9621BACE-DA25-4EEC-9EC1-D6A94464747B}"/>
              </a:ext>
            </a:extLst>
          </p:cNvPr>
          <p:cNvGrpSpPr/>
          <p:nvPr/>
        </p:nvGrpSpPr>
        <p:grpSpPr>
          <a:xfrm>
            <a:off x="394244" y="2401626"/>
            <a:ext cx="2993282" cy="361894"/>
            <a:chOff x="624562" y="2598344"/>
            <a:chExt cx="2993282" cy="361894"/>
          </a:xfrm>
        </p:grpSpPr>
        <p:sp>
          <p:nvSpPr>
            <p:cNvPr id="120" name="Rectangle 1">
              <a:extLst>
                <a:ext uri="{FF2B5EF4-FFF2-40B4-BE49-F238E27FC236}">
                  <a16:creationId xmlns:a16="http://schemas.microsoft.com/office/drawing/2014/main" id="{D037BEC9-948F-4AE6-BFF3-96E2F03483F6}"/>
                </a:ext>
              </a:extLst>
            </p:cNvPr>
            <p:cNvSpPr>
              <a:spLocks noChangeArrowheads="1"/>
            </p:cNvSpPr>
            <p:nvPr/>
          </p:nvSpPr>
          <p:spPr bwMode="auto">
            <a:xfrm>
              <a:off x="624562" y="2598344"/>
              <a:ext cx="2993282" cy="361894"/>
            </a:xfrm>
            <a:prstGeom prst="rect">
              <a:avLst/>
            </a:prstGeom>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buFontTx/>
                <a:buNone/>
                <a:tabLst/>
              </a:pPr>
              <a:r>
                <a:rPr kumimoji="0" lang="ja-JP" altLang="en-US"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kumimoji="0" lang="en-US" altLang="ja-JP"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01_chukan_file_format.zip</a:t>
              </a:r>
              <a:endParaRPr kumimoji="0" lang="ja-JP" altLang="en-US" sz="1800" b="0" i="0" strike="noStrike" cap="none" normalizeH="0" baseline="0" dirty="0">
                <a:ln>
                  <a:noFill/>
                </a:ln>
                <a:solidFill>
                  <a:schemeClr val="bg1"/>
                </a:solidFill>
                <a:effectLst/>
                <a:latin typeface="Arial" panose="020B0604020202020204" pitchFamily="34" charset="0"/>
              </a:endParaRPr>
            </a:p>
          </p:txBody>
        </p:sp>
        <p:pic>
          <p:nvPicPr>
            <p:cNvPr id="6" name="図 5">
              <a:extLst>
                <a:ext uri="{FF2B5EF4-FFF2-40B4-BE49-F238E27FC236}">
                  <a16:creationId xmlns:a16="http://schemas.microsoft.com/office/drawing/2014/main" id="{270A5764-194B-4E81-99CA-57A9CE796B8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01026" y="2621756"/>
              <a:ext cx="242763" cy="292616"/>
            </a:xfrm>
            <a:prstGeom prst="rect">
              <a:avLst/>
            </a:prstGeom>
          </p:spPr>
        </p:pic>
      </p:grpSp>
      <p:grpSp>
        <p:nvGrpSpPr>
          <p:cNvPr id="121" name="グループ化 120">
            <a:extLst>
              <a:ext uri="{FF2B5EF4-FFF2-40B4-BE49-F238E27FC236}">
                <a16:creationId xmlns:a16="http://schemas.microsoft.com/office/drawing/2014/main" id="{B85CFE74-E9D7-46D8-9E59-725B969028E6}"/>
              </a:ext>
            </a:extLst>
          </p:cNvPr>
          <p:cNvGrpSpPr/>
          <p:nvPr/>
        </p:nvGrpSpPr>
        <p:grpSpPr>
          <a:xfrm>
            <a:off x="394244" y="4166367"/>
            <a:ext cx="2993282" cy="361894"/>
            <a:chOff x="624562" y="2598344"/>
            <a:chExt cx="2993282" cy="361894"/>
          </a:xfrm>
        </p:grpSpPr>
        <p:sp>
          <p:nvSpPr>
            <p:cNvPr id="122" name="Rectangle 1">
              <a:extLst>
                <a:ext uri="{FF2B5EF4-FFF2-40B4-BE49-F238E27FC236}">
                  <a16:creationId xmlns:a16="http://schemas.microsoft.com/office/drawing/2014/main" id="{456290B9-0B9A-4EC7-8662-46E41881DED6}"/>
                </a:ext>
              </a:extLst>
            </p:cNvPr>
            <p:cNvSpPr>
              <a:spLocks noChangeArrowheads="1"/>
            </p:cNvSpPr>
            <p:nvPr/>
          </p:nvSpPr>
          <p:spPr bwMode="auto">
            <a:xfrm>
              <a:off x="624562" y="2598344"/>
              <a:ext cx="2993282" cy="361894"/>
            </a:xfrm>
            <a:prstGeom prst="rect">
              <a:avLst/>
            </a:prstGeom>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buFontTx/>
                <a:buNone/>
                <a:tabLst/>
              </a:pPr>
              <a:r>
                <a:rPr kumimoji="0" lang="ja-JP" altLang="en-US"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kumimoji="0" lang="en-US" altLang="ja-JP"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02_chukan_file_xsd.zip</a:t>
              </a:r>
              <a:endParaRPr kumimoji="0" lang="ja-JP" altLang="en-US" sz="1800" b="0" i="0" strike="noStrike" cap="none" normalizeH="0" baseline="0" dirty="0">
                <a:ln>
                  <a:noFill/>
                </a:ln>
                <a:solidFill>
                  <a:schemeClr val="bg1"/>
                </a:solidFill>
                <a:effectLst/>
                <a:latin typeface="Arial" panose="020B0604020202020204" pitchFamily="34" charset="0"/>
              </a:endParaRPr>
            </a:p>
          </p:txBody>
        </p:sp>
        <p:pic>
          <p:nvPicPr>
            <p:cNvPr id="123" name="図 122">
              <a:extLst>
                <a:ext uri="{FF2B5EF4-FFF2-40B4-BE49-F238E27FC236}">
                  <a16:creationId xmlns:a16="http://schemas.microsoft.com/office/drawing/2014/main" id="{ECB6798C-334B-49E2-A031-182AEF4AD81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01026" y="2621756"/>
              <a:ext cx="242763" cy="292616"/>
            </a:xfrm>
            <a:prstGeom prst="rect">
              <a:avLst/>
            </a:prstGeom>
          </p:spPr>
        </p:pic>
      </p:grpSp>
      <p:sp>
        <p:nvSpPr>
          <p:cNvPr id="124" name="Rectangle 1">
            <a:extLst>
              <a:ext uri="{FF2B5EF4-FFF2-40B4-BE49-F238E27FC236}">
                <a16:creationId xmlns:a16="http://schemas.microsoft.com/office/drawing/2014/main" id="{B4503ABB-D30A-4307-AD9D-1B07211177F3}"/>
              </a:ext>
            </a:extLst>
          </p:cNvPr>
          <p:cNvSpPr>
            <a:spLocks noChangeArrowheads="1"/>
          </p:cNvSpPr>
          <p:nvPr/>
        </p:nvSpPr>
        <p:spPr bwMode="auto">
          <a:xfrm>
            <a:off x="3387526" y="4213370"/>
            <a:ext cx="4845666" cy="292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中間ファイル投入時のデータチェック仕様を記述しています。</a:t>
            </a:r>
          </a:p>
        </p:txBody>
      </p:sp>
      <p:grpSp>
        <p:nvGrpSpPr>
          <p:cNvPr id="125" name="グループ化 124">
            <a:extLst>
              <a:ext uri="{FF2B5EF4-FFF2-40B4-BE49-F238E27FC236}">
                <a16:creationId xmlns:a16="http://schemas.microsoft.com/office/drawing/2014/main" id="{3C72192C-D9B0-44F5-8EF8-9BC3B149294A}"/>
              </a:ext>
            </a:extLst>
          </p:cNvPr>
          <p:cNvGrpSpPr/>
          <p:nvPr/>
        </p:nvGrpSpPr>
        <p:grpSpPr>
          <a:xfrm>
            <a:off x="394244" y="4609298"/>
            <a:ext cx="2993282" cy="361894"/>
            <a:chOff x="624562" y="2598344"/>
            <a:chExt cx="2993282" cy="361894"/>
          </a:xfrm>
        </p:grpSpPr>
        <p:sp>
          <p:nvSpPr>
            <p:cNvPr id="126" name="Rectangle 1">
              <a:extLst>
                <a:ext uri="{FF2B5EF4-FFF2-40B4-BE49-F238E27FC236}">
                  <a16:creationId xmlns:a16="http://schemas.microsoft.com/office/drawing/2014/main" id="{93568EF7-6D36-4CAE-A2A5-9463A7C4E369}"/>
                </a:ext>
              </a:extLst>
            </p:cNvPr>
            <p:cNvSpPr>
              <a:spLocks noChangeArrowheads="1"/>
            </p:cNvSpPr>
            <p:nvPr/>
          </p:nvSpPr>
          <p:spPr bwMode="auto">
            <a:xfrm>
              <a:off x="624562" y="2598344"/>
              <a:ext cx="2993282" cy="361894"/>
            </a:xfrm>
            <a:prstGeom prst="rect">
              <a:avLst/>
            </a:prstGeom>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buFontTx/>
                <a:buNone/>
                <a:tabLst/>
              </a:pPr>
              <a:r>
                <a:rPr kumimoji="0" lang="ja-JP" altLang="en-US"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kumimoji="0" lang="en-US" altLang="ja-JP"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03_</a:t>
              </a:r>
              <a:r>
                <a:rPr kumimoji="0" lang="ja-JP" altLang="en-US"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中間ファイルサンプル</a:t>
              </a:r>
              <a:r>
                <a:rPr kumimoji="0" lang="en-US" altLang="ja-JP"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.zip</a:t>
              </a:r>
              <a:endParaRPr kumimoji="0" lang="ja-JP" altLang="en-US" sz="1800" b="0" i="0" strike="noStrike" cap="none" normalizeH="0" baseline="0" dirty="0">
                <a:ln>
                  <a:noFill/>
                </a:ln>
                <a:solidFill>
                  <a:schemeClr val="bg1"/>
                </a:solidFill>
                <a:effectLst/>
                <a:latin typeface="Arial" panose="020B0604020202020204" pitchFamily="34" charset="0"/>
              </a:endParaRPr>
            </a:p>
          </p:txBody>
        </p:sp>
        <p:pic>
          <p:nvPicPr>
            <p:cNvPr id="127" name="図 126">
              <a:extLst>
                <a:ext uri="{FF2B5EF4-FFF2-40B4-BE49-F238E27FC236}">
                  <a16:creationId xmlns:a16="http://schemas.microsoft.com/office/drawing/2014/main" id="{548C7105-0114-45EF-B6B1-AC6D18C91D9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01026" y="2621756"/>
              <a:ext cx="242763" cy="292616"/>
            </a:xfrm>
            <a:prstGeom prst="rect">
              <a:avLst/>
            </a:prstGeom>
          </p:spPr>
        </p:pic>
      </p:grpSp>
      <p:sp>
        <p:nvSpPr>
          <p:cNvPr id="128" name="Rectangle 1">
            <a:extLst>
              <a:ext uri="{FF2B5EF4-FFF2-40B4-BE49-F238E27FC236}">
                <a16:creationId xmlns:a16="http://schemas.microsoft.com/office/drawing/2014/main" id="{63802D00-440A-4D84-A7AC-01276D29B81C}"/>
              </a:ext>
            </a:extLst>
          </p:cNvPr>
          <p:cNvSpPr>
            <a:spLocks noChangeArrowheads="1"/>
          </p:cNvSpPr>
          <p:nvPr/>
        </p:nvSpPr>
        <p:spPr bwMode="auto">
          <a:xfrm>
            <a:off x="3387526" y="4656301"/>
            <a:ext cx="4845666" cy="292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建築物の確認申請２件、完了検査１件を格納しています。</a:t>
            </a:r>
          </a:p>
        </p:txBody>
      </p:sp>
      <p:sp>
        <p:nvSpPr>
          <p:cNvPr id="132" name="Rectangle 1">
            <a:extLst>
              <a:ext uri="{FF2B5EF4-FFF2-40B4-BE49-F238E27FC236}">
                <a16:creationId xmlns:a16="http://schemas.microsoft.com/office/drawing/2014/main" id="{6E9F21B7-F32C-49D7-92C7-E0AFCEFD1E75}"/>
              </a:ext>
            </a:extLst>
          </p:cNvPr>
          <p:cNvSpPr>
            <a:spLocks noChangeArrowheads="1"/>
          </p:cNvSpPr>
          <p:nvPr/>
        </p:nvSpPr>
        <p:spPr bwMode="auto">
          <a:xfrm>
            <a:off x="3387526" y="5103473"/>
            <a:ext cx="4845666" cy="292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中間ファイル仕様の制限事項やデータ移行の誤り例を記述しています。</a:t>
            </a:r>
          </a:p>
        </p:txBody>
      </p:sp>
      <p:grpSp>
        <p:nvGrpSpPr>
          <p:cNvPr id="12" name="グループ化 11">
            <a:extLst>
              <a:ext uri="{FF2B5EF4-FFF2-40B4-BE49-F238E27FC236}">
                <a16:creationId xmlns:a16="http://schemas.microsoft.com/office/drawing/2014/main" id="{06B49790-EFBE-43F1-AB90-710666E54D08}"/>
              </a:ext>
            </a:extLst>
          </p:cNvPr>
          <p:cNvGrpSpPr/>
          <p:nvPr/>
        </p:nvGrpSpPr>
        <p:grpSpPr>
          <a:xfrm>
            <a:off x="394244" y="5056470"/>
            <a:ext cx="2993282" cy="361894"/>
            <a:chOff x="394244" y="5370561"/>
            <a:chExt cx="2993282" cy="361894"/>
          </a:xfrm>
        </p:grpSpPr>
        <p:sp>
          <p:nvSpPr>
            <p:cNvPr id="130" name="Rectangle 1">
              <a:extLst>
                <a:ext uri="{FF2B5EF4-FFF2-40B4-BE49-F238E27FC236}">
                  <a16:creationId xmlns:a16="http://schemas.microsoft.com/office/drawing/2014/main" id="{9F7A9FB7-7EA4-4E2C-84A7-81A703019ADB}"/>
                </a:ext>
              </a:extLst>
            </p:cNvPr>
            <p:cNvSpPr>
              <a:spLocks noChangeArrowheads="1"/>
            </p:cNvSpPr>
            <p:nvPr/>
          </p:nvSpPr>
          <p:spPr bwMode="auto">
            <a:xfrm>
              <a:off x="394244" y="5370561"/>
              <a:ext cx="2993282" cy="361894"/>
            </a:xfrm>
            <a:prstGeom prst="rect">
              <a:avLst/>
            </a:prstGeom>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buFontTx/>
                <a:buNone/>
                <a:tabLst/>
              </a:pPr>
              <a:r>
                <a:rPr kumimoji="0" lang="ja-JP" altLang="en-US"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kumimoji="0" lang="en-US" altLang="ja-JP"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04_</a:t>
              </a:r>
              <a:r>
                <a:rPr kumimoji="0" lang="ja-JP" altLang="en-US"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データ移行の留意事項</a:t>
              </a:r>
              <a:r>
                <a:rPr kumimoji="0" lang="en-US" altLang="ja-JP"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.pdf</a:t>
              </a:r>
              <a:endParaRPr kumimoji="0" lang="ja-JP" altLang="en-US" sz="1800" b="0" i="0" strike="noStrike" cap="none" normalizeH="0" baseline="0" dirty="0">
                <a:ln>
                  <a:noFill/>
                </a:ln>
                <a:solidFill>
                  <a:schemeClr val="bg1"/>
                </a:solidFill>
                <a:effectLst/>
                <a:latin typeface="Arial" panose="020B0604020202020204" pitchFamily="34" charset="0"/>
              </a:endParaRPr>
            </a:p>
          </p:txBody>
        </p:sp>
        <p:sp>
          <p:nvSpPr>
            <p:cNvPr id="11" name="正方形/長方形 10">
              <a:extLst>
                <a:ext uri="{FF2B5EF4-FFF2-40B4-BE49-F238E27FC236}">
                  <a16:creationId xmlns:a16="http://schemas.microsoft.com/office/drawing/2014/main" id="{830E27E6-AC3D-4349-A6A0-2C85A9FC6C10}"/>
                </a:ext>
              </a:extLst>
            </p:cNvPr>
            <p:cNvSpPr/>
            <p:nvPr/>
          </p:nvSpPr>
          <p:spPr bwMode="auto">
            <a:xfrm>
              <a:off x="470708" y="5537598"/>
              <a:ext cx="184646" cy="138088"/>
            </a:xfrm>
            <a:prstGeom prst="rect">
              <a:avLst/>
            </a:prstGeom>
            <a:solidFill>
              <a:schemeClr val="bg1"/>
            </a:solidFill>
            <a:ln w="12700" algn="ctr">
              <a:noFill/>
              <a:miter lim="800000"/>
              <a:headEnd/>
              <a:tailEnd/>
            </a:ln>
            <a:effectLst/>
          </p:spPr>
          <p:txBody>
            <a:bodyPr wrap="none" rtlCol="0" anchor="ctr"/>
            <a:lstStyle/>
            <a:p>
              <a:pPr algn="ctr"/>
              <a:endParaRPr kumimoji="1" lang="ja-JP" altLang="en-US"/>
            </a:p>
          </p:txBody>
        </p:sp>
        <p:pic>
          <p:nvPicPr>
            <p:cNvPr id="10" name="図 9">
              <a:extLst>
                <a:ext uri="{FF2B5EF4-FFF2-40B4-BE49-F238E27FC236}">
                  <a16:creationId xmlns:a16="http://schemas.microsoft.com/office/drawing/2014/main" id="{4617B31F-4085-40DE-A141-1C5F414B81B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52361" y="5397534"/>
              <a:ext cx="261110" cy="314915"/>
            </a:xfrm>
            <a:prstGeom prst="rect">
              <a:avLst/>
            </a:prstGeom>
          </p:spPr>
        </p:pic>
      </p:grpSp>
      <p:sp>
        <p:nvSpPr>
          <p:cNvPr id="133" name="Rectangle 1">
            <a:extLst>
              <a:ext uri="{FF2B5EF4-FFF2-40B4-BE49-F238E27FC236}">
                <a16:creationId xmlns:a16="http://schemas.microsoft.com/office/drawing/2014/main" id="{BA0548EC-DBBF-40B8-AFF0-A70467ABF989}"/>
              </a:ext>
            </a:extLst>
          </p:cNvPr>
          <p:cNvSpPr>
            <a:spLocks noChangeArrowheads="1"/>
          </p:cNvSpPr>
          <p:nvPr/>
        </p:nvSpPr>
        <p:spPr bwMode="auto">
          <a:xfrm>
            <a:off x="254442" y="2060671"/>
            <a:ext cx="2993282" cy="31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中間ファイル作成用参照資料</a:t>
            </a:r>
            <a:endParaRPr kumimoji="0" lang="ja-JP" altLang="en-US" sz="1400" b="0" i="0" u="none" strike="noStrike" cap="none" normalizeH="0" baseline="0" dirty="0">
              <a:ln>
                <a:noFill/>
              </a:ln>
              <a:solidFill>
                <a:schemeClr val="tx1"/>
              </a:solidFill>
              <a:effectLst/>
              <a:latin typeface="Arial" panose="020B0604020202020204" pitchFamily="34" charset="0"/>
            </a:endParaRPr>
          </a:p>
        </p:txBody>
      </p:sp>
      <p:sp>
        <p:nvSpPr>
          <p:cNvPr id="136" name="Rectangle 1">
            <a:extLst>
              <a:ext uri="{FF2B5EF4-FFF2-40B4-BE49-F238E27FC236}">
                <a16:creationId xmlns:a16="http://schemas.microsoft.com/office/drawing/2014/main" id="{A4025513-03B3-40A0-AEE6-D72159E710B2}"/>
              </a:ext>
            </a:extLst>
          </p:cNvPr>
          <p:cNvSpPr>
            <a:spLocks noChangeArrowheads="1"/>
          </p:cNvSpPr>
          <p:nvPr/>
        </p:nvSpPr>
        <p:spPr bwMode="auto">
          <a:xfrm>
            <a:off x="3387526" y="5470457"/>
            <a:ext cx="5362230" cy="292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a:ln>
                  <a:noFill/>
                </a:ln>
                <a:solidFill>
                  <a:schemeClr val="tx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台帳登録閲覧システム（ＰＣ検証環境）への投入・確認手順、削除手順等を記述しています。</a:t>
            </a:r>
          </a:p>
        </p:txBody>
      </p:sp>
      <p:grpSp>
        <p:nvGrpSpPr>
          <p:cNvPr id="17" name="グループ化 16">
            <a:extLst>
              <a:ext uri="{FF2B5EF4-FFF2-40B4-BE49-F238E27FC236}">
                <a16:creationId xmlns:a16="http://schemas.microsoft.com/office/drawing/2014/main" id="{733E3F69-0816-477A-A094-CDD281D8EF57}"/>
              </a:ext>
            </a:extLst>
          </p:cNvPr>
          <p:cNvGrpSpPr/>
          <p:nvPr/>
        </p:nvGrpSpPr>
        <p:grpSpPr>
          <a:xfrm>
            <a:off x="394244" y="5493710"/>
            <a:ext cx="2993282" cy="361894"/>
            <a:chOff x="394244" y="5406246"/>
            <a:chExt cx="2993282" cy="361894"/>
          </a:xfrm>
        </p:grpSpPr>
        <p:sp>
          <p:nvSpPr>
            <p:cNvPr id="138" name="Rectangle 1">
              <a:extLst>
                <a:ext uri="{FF2B5EF4-FFF2-40B4-BE49-F238E27FC236}">
                  <a16:creationId xmlns:a16="http://schemas.microsoft.com/office/drawing/2014/main" id="{7DC88153-9D43-47D1-B915-219323E6DD3C}"/>
                </a:ext>
              </a:extLst>
            </p:cNvPr>
            <p:cNvSpPr>
              <a:spLocks noChangeArrowheads="1"/>
            </p:cNvSpPr>
            <p:nvPr/>
          </p:nvSpPr>
          <p:spPr bwMode="auto">
            <a:xfrm>
              <a:off x="394244" y="5406246"/>
              <a:ext cx="2993282" cy="361894"/>
            </a:xfrm>
            <a:prstGeom prst="rect">
              <a:avLst/>
            </a:prstGeom>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noAutofit/>
            </a:bodyPr>
            <a:lstStyle>
              <a:lvl1pPr indent="1333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buFontTx/>
                <a:buNone/>
                <a:tabLst/>
              </a:pPr>
              <a:r>
                <a:rPr kumimoji="0" lang="ja-JP" altLang="en-US"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kumimoji="0" lang="en-US" altLang="ja-JP"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05_</a:t>
              </a:r>
              <a:r>
                <a:rPr kumimoji="0" lang="ja-JP" altLang="en-US"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中間ファイル投入手順書</a:t>
              </a:r>
              <a:r>
                <a:rPr kumimoji="0" lang="en-US" altLang="ja-JP" sz="1200" b="0" i="0" strike="noStrike" cap="none" normalizeH="0" baseline="0" dirty="0">
                  <a:ln>
                    <a:noFill/>
                  </a:ln>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rPr>
                <a:t>.xlsx</a:t>
              </a:r>
              <a:endParaRPr kumimoji="0" lang="ja-JP" altLang="en-US" sz="1800" b="0" i="0" strike="noStrike" cap="none" normalizeH="0" baseline="0" dirty="0">
                <a:ln>
                  <a:noFill/>
                </a:ln>
                <a:solidFill>
                  <a:schemeClr val="bg1"/>
                </a:solidFill>
                <a:effectLst/>
                <a:latin typeface="Arial" panose="020B0604020202020204" pitchFamily="34" charset="0"/>
              </a:endParaRPr>
            </a:p>
          </p:txBody>
        </p:sp>
        <p:sp>
          <p:nvSpPr>
            <p:cNvPr id="139" name="正方形/長方形 138">
              <a:extLst>
                <a:ext uri="{FF2B5EF4-FFF2-40B4-BE49-F238E27FC236}">
                  <a16:creationId xmlns:a16="http://schemas.microsoft.com/office/drawing/2014/main" id="{EC7CAE70-6A8E-4E31-B075-82FAD138778E}"/>
                </a:ext>
              </a:extLst>
            </p:cNvPr>
            <p:cNvSpPr/>
            <p:nvPr/>
          </p:nvSpPr>
          <p:spPr bwMode="auto">
            <a:xfrm>
              <a:off x="470708" y="5520262"/>
              <a:ext cx="184646" cy="138088"/>
            </a:xfrm>
            <a:prstGeom prst="rect">
              <a:avLst/>
            </a:prstGeom>
            <a:solidFill>
              <a:schemeClr val="bg1"/>
            </a:solidFill>
            <a:ln w="12700" algn="ctr">
              <a:noFill/>
              <a:miter lim="800000"/>
              <a:headEnd/>
              <a:tailEnd/>
            </a:ln>
            <a:effectLst/>
          </p:spPr>
          <p:txBody>
            <a:bodyPr wrap="none" rtlCol="0" anchor="ctr"/>
            <a:lstStyle/>
            <a:p>
              <a:pPr algn="ctr"/>
              <a:endParaRPr kumimoji="1" lang="ja-JP" altLang="en-US"/>
            </a:p>
          </p:txBody>
        </p:sp>
        <p:pic>
          <p:nvPicPr>
            <p:cNvPr id="16" name="図 15">
              <a:extLst>
                <a:ext uri="{FF2B5EF4-FFF2-40B4-BE49-F238E27FC236}">
                  <a16:creationId xmlns:a16="http://schemas.microsoft.com/office/drawing/2014/main" id="{BB4E77DC-FA66-478B-A8BE-95C40FEB2F3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428320" y="5440884"/>
              <a:ext cx="327538" cy="292617"/>
            </a:xfrm>
            <a:prstGeom prst="rect">
              <a:avLst/>
            </a:prstGeom>
          </p:spPr>
        </p:pic>
      </p:grpSp>
    </p:spTree>
    <p:extLst>
      <p:ext uri="{BB962C8B-B14F-4D97-AF65-F5344CB8AC3E}">
        <p14:creationId xmlns:p14="http://schemas.microsoft.com/office/powerpoint/2010/main" val="3547503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1A0E1EA-DD8A-43AC-BE2E-44DC45E288C2}"/>
              </a:ext>
            </a:extLst>
          </p:cNvPr>
          <p:cNvSpPr/>
          <p:nvPr/>
        </p:nvSpPr>
        <p:spPr bwMode="auto">
          <a:xfrm>
            <a:off x="992677" y="2658374"/>
            <a:ext cx="2677580" cy="2111163"/>
          </a:xfrm>
          <a:prstGeom prst="rect">
            <a:avLst/>
          </a:prstGeom>
          <a:solidFill>
            <a:srgbClr val="FFFFCC"/>
          </a:solidFill>
          <a:ln w="12700" algn="ctr">
            <a:solidFill>
              <a:schemeClr val="tx1"/>
            </a:solidFill>
            <a:miter lim="800000"/>
            <a:headEnd/>
            <a:tailEnd/>
          </a:ln>
          <a:effectLst/>
        </p:spPr>
        <p:txBody>
          <a:bodyPr wrap="none" rtlCol="0" anchor="ctr"/>
          <a:lstStyle/>
          <a:p>
            <a:pPr algn="ctr"/>
            <a:endParaRPr kumimoji="1" lang="ja-JP" altLang="en-US"/>
          </a:p>
        </p:txBody>
      </p:sp>
      <p:sp>
        <p:nvSpPr>
          <p:cNvPr id="259" name="正方形/長方形 258">
            <a:extLst>
              <a:ext uri="{FF2B5EF4-FFF2-40B4-BE49-F238E27FC236}">
                <a16:creationId xmlns:a16="http://schemas.microsoft.com/office/drawing/2014/main" id="{758406BE-EFC6-4CDD-8D2C-06431A7A45D8}"/>
              </a:ext>
            </a:extLst>
          </p:cNvPr>
          <p:cNvSpPr/>
          <p:nvPr/>
        </p:nvSpPr>
        <p:spPr bwMode="auto">
          <a:xfrm>
            <a:off x="1" y="-26177"/>
            <a:ext cx="9143999" cy="548638"/>
          </a:xfrm>
          <a:prstGeom prst="rect">
            <a:avLst/>
          </a:prstGeom>
          <a:gradFill>
            <a:gsLst>
              <a:gs pos="0">
                <a:srgbClr val="3C8C93"/>
              </a:gs>
              <a:gs pos="100000">
                <a:srgbClr val="4DABB2"/>
              </a:gs>
            </a:gsLst>
            <a:lin ang="5400000" scaled="0"/>
          </a:gradFill>
          <a:ln w="12700" algn="ctr">
            <a:solidFill>
              <a:srgbClr val="660066"/>
            </a:solidFill>
            <a:miter lim="800000"/>
            <a:headEnd/>
            <a:tailEnd/>
          </a:ln>
          <a:effectLst/>
        </p:spPr>
        <p:txBody>
          <a:bodyPr wrap="none" rtlCol="0" anchor="ctr"/>
          <a:lstStyle/>
          <a:p>
            <a:pPr algn="ctr"/>
            <a:r>
              <a:rPr kumimoji="1" lang="ja-JP" altLang="en-US" sz="2000" dirty="0">
                <a:solidFill>
                  <a:schemeClr val="bg1"/>
                </a:solidFill>
                <a:latin typeface="HGP創英角ｺﾞｼｯｸUB" panose="020B0900000000000000" pitchFamily="50" charset="-128"/>
                <a:ea typeface="HGP創英角ｺﾞｼｯｸUB" panose="020B0900000000000000" pitchFamily="50" charset="-128"/>
              </a:rPr>
              <a:t>②検証の方法</a:t>
            </a:r>
          </a:p>
        </p:txBody>
      </p:sp>
      <p:sp>
        <p:nvSpPr>
          <p:cNvPr id="8" name="テキスト ボックス 7">
            <a:extLst>
              <a:ext uri="{FF2B5EF4-FFF2-40B4-BE49-F238E27FC236}">
                <a16:creationId xmlns:a16="http://schemas.microsoft.com/office/drawing/2014/main" id="{3C824099-861B-4C88-AE8D-7B502376BECD}"/>
              </a:ext>
            </a:extLst>
          </p:cNvPr>
          <p:cNvSpPr txBox="1"/>
          <p:nvPr/>
        </p:nvSpPr>
        <p:spPr bwMode="auto">
          <a:xfrm>
            <a:off x="76191" y="567206"/>
            <a:ext cx="8848493" cy="1516762"/>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algn="just">
              <a:spcBef>
                <a:spcPts val="600"/>
              </a:spcBef>
            </a:pPr>
            <a:r>
              <a:rPr kumimoji="0" lang="en-US" altLang="ja-JP" sz="1400" dirty="0">
                <a:latin typeface="BIZ UDPゴシック" panose="020B0400000000000000" pitchFamily="50" charset="-128"/>
                <a:ea typeface="BIZ UDPゴシック" panose="020B0400000000000000" pitchFamily="50" charset="-128"/>
                <a:cs typeface="Times New Roman" panose="02020603050405020304" pitchFamily="18" charset="0"/>
                <a:sym typeface="Segoe UI Emoji" panose="020B0502040204020203" pitchFamily="34" charset="0"/>
              </a:rPr>
              <a:t>👉</a:t>
            </a:r>
            <a:r>
              <a:rPr kumimoji="0" lang="ja-JP" altLang="ja-JP" sz="1400" dirty="0">
                <a:latin typeface="BIZ UDPゴシック" panose="020B0400000000000000" pitchFamily="50" charset="-128"/>
                <a:ea typeface="BIZ UDPゴシック" panose="020B0400000000000000" pitchFamily="50" charset="-128"/>
                <a:cs typeface="Times New Roman" panose="02020603050405020304" pitchFamily="18" charset="0"/>
              </a:rPr>
              <a:t>検証</a:t>
            </a:r>
            <a:r>
              <a:rPr kumimoji="0" lang="ja-JP" altLang="en-US" sz="1400" dirty="0">
                <a:latin typeface="BIZ UDPゴシック" panose="020B0400000000000000" pitchFamily="50" charset="-128"/>
                <a:ea typeface="BIZ UDPゴシック" panose="020B0400000000000000" pitchFamily="50" charset="-128"/>
                <a:cs typeface="Times New Roman" panose="02020603050405020304" pitchFamily="18" charset="0"/>
              </a:rPr>
              <a:t>の必要性</a:t>
            </a:r>
            <a:endParaRPr kumimoji="0" lang="ja-JP" altLang="ja-JP" sz="14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marL="133350" algn="just">
              <a:lnSpc>
                <a:spcPts val="1500"/>
              </a:lnSpc>
              <a:spcBef>
                <a:spcPts val="600"/>
              </a:spcBef>
            </a:pP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台帳システムには</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データ移行においては好ましくない次のような特徴があります。</a:t>
            </a:r>
          </a:p>
          <a:p>
            <a:pPr marL="133350" algn="just">
              <a:lnSpc>
                <a:spcPts val="1500"/>
              </a:lnSpc>
            </a:pP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・同一物件であっても確認・計画変更・中間検査・完了検査が別々のデータで保存されていること</a:t>
            </a:r>
          </a:p>
          <a:p>
            <a:pPr marL="133350" algn="just">
              <a:lnSpc>
                <a:spcPts val="1500"/>
              </a:lnSpc>
            </a:pP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・確認申請⇔計画変更、確認申請⇔計画通知、行政確認⇔民間確認</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、建築物⇔工作物⇔昇降機</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の相互変更ができないこと</a:t>
            </a:r>
          </a:p>
          <a:p>
            <a:pPr marL="133350" algn="just">
              <a:lnSpc>
                <a:spcPts val="1500"/>
              </a:lnSpc>
            </a:pP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建築計画概要書等で空欄となっている場合でも、</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空欄</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のまま移行すること</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が許されない項目があること</a:t>
            </a:r>
          </a:p>
          <a:p>
            <a:pPr marL="133350" algn="just">
              <a:lnSpc>
                <a:spcPts val="1500"/>
              </a:lnSpc>
            </a:pP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・複数物件の一括修正、一括削除が利用者では行えず、ＩＣＢＡでも相当な期間を要すること</a:t>
            </a:r>
          </a:p>
          <a:p>
            <a:pPr marL="133350" algn="just">
              <a:lnSpc>
                <a:spcPts val="1500"/>
              </a:lnSpc>
            </a:pP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このため、台帳システムの本番環境にデータ投入する前に、データ移行後</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の状態</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を十分検証いただく必要があります。</a:t>
            </a:r>
            <a:endParaRPr lang="ja-JP" altLang="en-US" sz="1400" kern="100" dirty="0">
              <a:effectLst/>
              <a:latin typeface="ＭＳ Ｐ明朝" panose="02020600040205080304" pitchFamily="18" charset="-128"/>
              <a:ea typeface="ＭＳ Ｐ明朝" panose="02020600040205080304" pitchFamily="18"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5F218D55-BF4A-43B3-9A0B-9B711D21FA55}"/>
              </a:ext>
            </a:extLst>
          </p:cNvPr>
          <p:cNvSpPr txBox="1"/>
          <p:nvPr/>
        </p:nvSpPr>
        <p:spPr bwMode="auto">
          <a:xfrm>
            <a:off x="76191" y="2083968"/>
            <a:ext cx="8848493" cy="307777"/>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algn="just">
              <a:spcBef>
                <a:spcPts val="600"/>
              </a:spcBef>
            </a:pPr>
            <a:r>
              <a:rPr kumimoji="0" lang="en-US" altLang="ja-JP" sz="1400" dirty="0">
                <a:latin typeface="BIZ UDPゴシック" panose="020B0400000000000000" pitchFamily="50" charset="-128"/>
                <a:ea typeface="BIZ UDPゴシック" panose="020B0400000000000000" pitchFamily="50" charset="-128"/>
                <a:cs typeface="Times New Roman" panose="02020603050405020304" pitchFamily="18" charset="0"/>
                <a:sym typeface="Segoe UI Emoji" panose="020B0502040204020203" pitchFamily="34" charset="0"/>
              </a:rPr>
              <a:t>👉</a:t>
            </a:r>
            <a:r>
              <a:rPr kumimoji="0" lang="ja-JP" altLang="ja-JP" sz="1400" dirty="0">
                <a:latin typeface="BIZ UDPゴシック" panose="020B0400000000000000" pitchFamily="50" charset="-128"/>
                <a:ea typeface="BIZ UDPゴシック" panose="020B0400000000000000" pitchFamily="50" charset="-128"/>
                <a:cs typeface="Times New Roman" panose="02020603050405020304" pitchFamily="18" charset="0"/>
              </a:rPr>
              <a:t>検証作業のイメージ</a:t>
            </a:r>
            <a:endParaRPr kumimoji="0" lang="ja-JP" altLang="ja-JP" sz="800" b="0" i="0" u="none" strike="noStrike" cap="none" normalizeH="0" baseline="0" dirty="0">
              <a:ln>
                <a:noFill/>
              </a:ln>
              <a:solidFill>
                <a:schemeClr val="tx1"/>
              </a:solidFill>
              <a:effectLst/>
            </a:endParaRPr>
          </a:p>
        </p:txBody>
      </p:sp>
      <p:pic>
        <p:nvPicPr>
          <p:cNvPr id="5" name="図 4">
            <a:extLst>
              <a:ext uri="{FF2B5EF4-FFF2-40B4-BE49-F238E27FC236}">
                <a16:creationId xmlns:a16="http://schemas.microsoft.com/office/drawing/2014/main" id="{54E15D80-DAC5-4659-9D6F-01716355AEA4}"/>
              </a:ext>
            </a:extLst>
          </p:cNvPr>
          <p:cNvPicPr>
            <a:picLocks noChangeAspect="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2780146" y="4017624"/>
            <a:ext cx="621803" cy="461687"/>
          </a:xfrm>
          <a:prstGeom prst="rect">
            <a:avLst/>
          </a:prstGeom>
        </p:spPr>
      </p:pic>
      <p:pic>
        <p:nvPicPr>
          <p:cNvPr id="6" name="図 5">
            <a:extLst>
              <a:ext uri="{FF2B5EF4-FFF2-40B4-BE49-F238E27FC236}">
                <a16:creationId xmlns:a16="http://schemas.microsoft.com/office/drawing/2014/main" id="{7107B0C9-1306-4D64-9F6A-C8BED89742F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955" t="33656" r="17358" b="34779"/>
          <a:stretch/>
        </p:blipFill>
        <p:spPr>
          <a:xfrm>
            <a:off x="2653555" y="3072712"/>
            <a:ext cx="437493" cy="213480"/>
          </a:xfrm>
          <a:prstGeom prst="rect">
            <a:avLst/>
          </a:prstGeom>
        </p:spPr>
      </p:pic>
      <p:pic>
        <p:nvPicPr>
          <p:cNvPr id="7" name="図 6">
            <a:extLst>
              <a:ext uri="{FF2B5EF4-FFF2-40B4-BE49-F238E27FC236}">
                <a16:creationId xmlns:a16="http://schemas.microsoft.com/office/drawing/2014/main" id="{C731F442-4836-454A-8A98-F796E40717DE}"/>
              </a:ext>
            </a:extLst>
          </p:cNvPr>
          <p:cNvPicPr>
            <a:picLocks noChangeAspect="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1874165" y="3845221"/>
            <a:ext cx="621803" cy="461687"/>
          </a:xfrm>
          <a:prstGeom prst="rect">
            <a:avLst/>
          </a:prstGeom>
        </p:spPr>
      </p:pic>
      <p:pic>
        <p:nvPicPr>
          <p:cNvPr id="10" name="図 9">
            <a:extLst>
              <a:ext uri="{FF2B5EF4-FFF2-40B4-BE49-F238E27FC236}">
                <a16:creationId xmlns:a16="http://schemas.microsoft.com/office/drawing/2014/main" id="{C8CE9C95-7302-447B-95D6-76E2A9FBDB24}"/>
              </a:ext>
            </a:extLst>
          </p:cNvPr>
          <p:cNvPicPr>
            <a:picLocks noChangeAspect="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1459421" y="3403074"/>
            <a:ext cx="621803" cy="461687"/>
          </a:xfrm>
          <a:prstGeom prst="rect">
            <a:avLst/>
          </a:prstGeom>
        </p:spPr>
      </p:pic>
      <p:sp>
        <p:nvSpPr>
          <p:cNvPr id="11" name="正方形/長方形 10">
            <a:extLst>
              <a:ext uri="{FF2B5EF4-FFF2-40B4-BE49-F238E27FC236}">
                <a16:creationId xmlns:a16="http://schemas.microsoft.com/office/drawing/2014/main" id="{E3DABCE3-6A25-4914-A3A6-61F420594585}"/>
              </a:ext>
            </a:extLst>
          </p:cNvPr>
          <p:cNvSpPr/>
          <p:nvPr/>
        </p:nvSpPr>
        <p:spPr bwMode="auto">
          <a:xfrm>
            <a:off x="5242871" y="2658373"/>
            <a:ext cx="2677580" cy="2111163"/>
          </a:xfrm>
          <a:prstGeom prst="rect">
            <a:avLst/>
          </a:prstGeom>
          <a:solidFill>
            <a:srgbClr val="FFFFCC"/>
          </a:solidFill>
          <a:ln w="12700" algn="ctr">
            <a:solidFill>
              <a:schemeClr val="tx1"/>
            </a:solidFill>
            <a:miter lim="800000"/>
            <a:headEnd/>
            <a:tailEnd/>
          </a:ln>
          <a:effectLst/>
        </p:spPr>
        <p:txBody>
          <a:bodyPr wrap="none" rtlCol="0" anchor="ctr"/>
          <a:lstStyle/>
          <a:p>
            <a:pPr algn="ctr"/>
            <a:endParaRPr kumimoji="1" lang="ja-JP" altLang="en-US"/>
          </a:p>
        </p:txBody>
      </p:sp>
      <p:pic>
        <p:nvPicPr>
          <p:cNvPr id="15" name="図 14">
            <a:extLst>
              <a:ext uri="{FF2B5EF4-FFF2-40B4-BE49-F238E27FC236}">
                <a16:creationId xmlns:a16="http://schemas.microsoft.com/office/drawing/2014/main" id="{D49F8829-6CB0-46F7-A564-19B8DBDC76FC}"/>
              </a:ext>
            </a:extLst>
          </p:cNvPr>
          <p:cNvPicPr>
            <a:picLocks noChangeAspect="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5394296" y="4017624"/>
            <a:ext cx="621803" cy="461687"/>
          </a:xfrm>
          <a:prstGeom prst="rect">
            <a:avLst/>
          </a:prstGeom>
        </p:spPr>
      </p:pic>
      <p:sp>
        <p:nvSpPr>
          <p:cNvPr id="17" name="四角形: 上の 2 つの角を丸める 16">
            <a:extLst>
              <a:ext uri="{FF2B5EF4-FFF2-40B4-BE49-F238E27FC236}">
                <a16:creationId xmlns:a16="http://schemas.microsoft.com/office/drawing/2014/main" id="{E1635B84-5783-4144-BDFE-E3BA89E670B7}"/>
              </a:ext>
            </a:extLst>
          </p:cNvPr>
          <p:cNvSpPr/>
          <p:nvPr/>
        </p:nvSpPr>
        <p:spPr bwMode="auto">
          <a:xfrm>
            <a:off x="992676" y="2391745"/>
            <a:ext cx="2677579" cy="266629"/>
          </a:xfrm>
          <a:prstGeom prst="round2SameRect">
            <a:avLst/>
          </a:prstGeom>
          <a:solidFill>
            <a:schemeClr val="tx1"/>
          </a:solidFill>
          <a:ln w="12700" algn="ctr">
            <a:solidFill>
              <a:schemeClr val="tx1"/>
            </a:solidFill>
            <a:miter lim="800000"/>
            <a:headEnd/>
            <a:tailEnd/>
          </a:ln>
          <a:effectLst/>
        </p:spPr>
        <p:txBody>
          <a:bodyPr wrap="none" lIns="0" tIns="0" rIns="0" bIns="0" rtlCol="0" anchor="ctr"/>
          <a:lstStyle/>
          <a:p>
            <a:pPr algn="ctr"/>
            <a:r>
              <a:rPr kumimoji="1" lang="ja-JP" altLang="en-US" sz="1200" dirty="0">
                <a:solidFill>
                  <a:schemeClr val="bg1"/>
                </a:solidFill>
              </a:rPr>
              <a:t>特定行政庁</a:t>
            </a:r>
          </a:p>
        </p:txBody>
      </p:sp>
      <p:sp>
        <p:nvSpPr>
          <p:cNvPr id="18" name="四角形: 上の 2 つの角を丸める 17">
            <a:extLst>
              <a:ext uri="{FF2B5EF4-FFF2-40B4-BE49-F238E27FC236}">
                <a16:creationId xmlns:a16="http://schemas.microsoft.com/office/drawing/2014/main" id="{7F1C6480-1563-4085-B0C1-DB096DE509BD}"/>
              </a:ext>
            </a:extLst>
          </p:cNvPr>
          <p:cNvSpPr/>
          <p:nvPr/>
        </p:nvSpPr>
        <p:spPr bwMode="auto">
          <a:xfrm>
            <a:off x="5242869" y="2391745"/>
            <a:ext cx="2677579" cy="266629"/>
          </a:xfrm>
          <a:prstGeom prst="round2SameRect">
            <a:avLst/>
          </a:prstGeom>
          <a:solidFill>
            <a:schemeClr val="tx1"/>
          </a:solidFill>
          <a:ln w="12700" algn="ctr">
            <a:solidFill>
              <a:schemeClr val="tx1"/>
            </a:solidFill>
            <a:miter lim="800000"/>
            <a:headEnd/>
            <a:tailEnd/>
          </a:ln>
          <a:effectLst/>
        </p:spPr>
        <p:txBody>
          <a:bodyPr wrap="none" lIns="0" tIns="0" rIns="0" bIns="0" rtlCol="0" anchor="ctr"/>
          <a:lstStyle/>
          <a:p>
            <a:pPr algn="ctr"/>
            <a:r>
              <a:rPr kumimoji="1" lang="ja-JP" altLang="en-US" dirty="0">
                <a:solidFill>
                  <a:schemeClr val="bg1"/>
                </a:solidFill>
              </a:rPr>
              <a:t>中間ファイル作成を委託した</a:t>
            </a:r>
            <a:r>
              <a:rPr kumimoji="1" lang="ja-JP" altLang="en-US" sz="1200" dirty="0">
                <a:solidFill>
                  <a:schemeClr val="bg1"/>
                </a:solidFill>
              </a:rPr>
              <a:t>民間事業者</a:t>
            </a:r>
          </a:p>
        </p:txBody>
      </p:sp>
      <p:cxnSp>
        <p:nvCxnSpPr>
          <p:cNvPr id="19" name="直線コネクタ 18">
            <a:extLst>
              <a:ext uri="{FF2B5EF4-FFF2-40B4-BE49-F238E27FC236}">
                <a16:creationId xmlns:a16="http://schemas.microsoft.com/office/drawing/2014/main" id="{77E43287-4331-4CE2-8899-5D7951456AA2}"/>
              </a:ext>
            </a:extLst>
          </p:cNvPr>
          <p:cNvCxnSpPr/>
          <p:nvPr/>
        </p:nvCxnSpPr>
        <p:spPr bwMode="auto">
          <a:xfrm>
            <a:off x="2987040" y="3234107"/>
            <a:ext cx="104008" cy="783517"/>
          </a:xfrm>
          <a:prstGeom prst="line">
            <a:avLst/>
          </a:prstGeom>
          <a:solidFill>
            <a:srgbClr val="FFE6CD"/>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cxnSp>
        <p:nvCxnSpPr>
          <p:cNvPr id="21" name="直線コネクタ 20">
            <a:extLst>
              <a:ext uri="{FF2B5EF4-FFF2-40B4-BE49-F238E27FC236}">
                <a16:creationId xmlns:a16="http://schemas.microsoft.com/office/drawing/2014/main" id="{3B69EC1E-E3BC-4289-93E5-2C7ACD283D70}"/>
              </a:ext>
            </a:extLst>
          </p:cNvPr>
          <p:cNvCxnSpPr/>
          <p:nvPr/>
        </p:nvCxnSpPr>
        <p:spPr bwMode="auto">
          <a:xfrm flipH="1">
            <a:off x="2449383" y="3247094"/>
            <a:ext cx="387475" cy="648365"/>
          </a:xfrm>
          <a:prstGeom prst="line">
            <a:avLst/>
          </a:prstGeom>
          <a:solidFill>
            <a:srgbClr val="FFE6CD"/>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cxnSp>
        <p:nvCxnSpPr>
          <p:cNvPr id="22" name="直線コネクタ 21">
            <a:extLst>
              <a:ext uri="{FF2B5EF4-FFF2-40B4-BE49-F238E27FC236}">
                <a16:creationId xmlns:a16="http://schemas.microsoft.com/office/drawing/2014/main" id="{59355D61-830C-496E-ADAE-8CF9973F7AF6}"/>
              </a:ext>
            </a:extLst>
          </p:cNvPr>
          <p:cNvCxnSpPr/>
          <p:nvPr/>
        </p:nvCxnSpPr>
        <p:spPr bwMode="auto">
          <a:xfrm flipH="1">
            <a:off x="2072608" y="3234107"/>
            <a:ext cx="707538" cy="222635"/>
          </a:xfrm>
          <a:prstGeom prst="line">
            <a:avLst/>
          </a:prstGeom>
          <a:solidFill>
            <a:srgbClr val="FFE6CD"/>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cxnSp>
        <p:nvCxnSpPr>
          <p:cNvPr id="23" name="直線コネクタ 22">
            <a:extLst>
              <a:ext uri="{FF2B5EF4-FFF2-40B4-BE49-F238E27FC236}">
                <a16:creationId xmlns:a16="http://schemas.microsoft.com/office/drawing/2014/main" id="{42EF4403-A708-4738-8D45-EDF2F38FD74F}"/>
              </a:ext>
            </a:extLst>
          </p:cNvPr>
          <p:cNvCxnSpPr/>
          <p:nvPr/>
        </p:nvCxnSpPr>
        <p:spPr bwMode="auto">
          <a:xfrm flipV="1">
            <a:off x="1887027" y="3204852"/>
            <a:ext cx="798278" cy="17208"/>
          </a:xfrm>
          <a:prstGeom prst="line">
            <a:avLst/>
          </a:prstGeom>
          <a:solidFill>
            <a:srgbClr val="FFE6CD"/>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pic>
        <p:nvPicPr>
          <p:cNvPr id="9" name="図 8">
            <a:extLst>
              <a:ext uri="{FF2B5EF4-FFF2-40B4-BE49-F238E27FC236}">
                <a16:creationId xmlns:a16="http://schemas.microsoft.com/office/drawing/2014/main" id="{265D7478-E30A-41D4-A350-3DCDB512DCE4}"/>
              </a:ext>
            </a:extLst>
          </p:cNvPr>
          <p:cNvPicPr>
            <a:picLocks noChangeAspect="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1482361" y="2858863"/>
            <a:ext cx="621803" cy="461687"/>
          </a:xfrm>
          <a:prstGeom prst="rect">
            <a:avLst/>
          </a:prstGeom>
        </p:spPr>
      </p:pic>
      <p:pic>
        <p:nvPicPr>
          <p:cNvPr id="37" name="図 36">
            <a:extLst>
              <a:ext uri="{FF2B5EF4-FFF2-40B4-BE49-F238E27FC236}">
                <a16:creationId xmlns:a16="http://schemas.microsoft.com/office/drawing/2014/main" id="{561DAC7B-2E8C-4E40-B58B-46AD9264606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202" t="1" r="19204" b="11174"/>
          <a:stretch/>
        </p:blipFill>
        <p:spPr>
          <a:xfrm flipH="1">
            <a:off x="1223549" y="2723504"/>
            <a:ext cx="480900" cy="741667"/>
          </a:xfrm>
          <a:prstGeom prst="rect">
            <a:avLst/>
          </a:prstGeom>
        </p:spPr>
      </p:pic>
      <p:pic>
        <p:nvPicPr>
          <p:cNvPr id="39" name="図 38">
            <a:extLst>
              <a:ext uri="{FF2B5EF4-FFF2-40B4-BE49-F238E27FC236}">
                <a16:creationId xmlns:a16="http://schemas.microsoft.com/office/drawing/2014/main" id="{5E462AD8-62C6-4FCB-9318-1F098BEE183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202" t="1" r="19204" b="11174"/>
          <a:stretch/>
        </p:blipFill>
        <p:spPr>
          <a:xfrm flipH="1">
            <a:off x="1298640" y="3342879"/>
            <a:ext cx="480900" cy="741667"/>
          </a:xfrm>
          <a:prstGeom prst="rect">
            <a:avLst/>
          </a:prstGeom>
        </p:spPr>
      </p:pic>
      <p:pic>
        <p:nvPicPr>
          <p:cNvPr id="40" name="図 39">
            <a:extLst>
              <a:ext uri="{FF2B5EF4-FFF2-40B4-BE49-F238E27FC236}">
                <a16:creationId xmlns:a16="http://schemas.microsoft.com/office/drawing/2014/main" id="{8365A9D5-FFA8-463B-9D29-19728294B7C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202" t="1" r="19204" b="11174"/>
          <a:stretch/>
        </p:blipFill>
        <p:spPr>
          <a:xfrm flipH="1">
            <a:off x="1717861" y="3768538"/>
            <a:ext cx="480900" cy="741667"/>
          </a:xfrm>
          <a:prstGeom prst="rect">
            <a:avLst/>
          </a:prstGeom>
        </p:spPr>
      </p:pic>
      <p:pic>
        <p:nvPicPr>
          <p:cNvPr id="41" name="図 40">
            <a:extLst>
              <a:ext uri="{FF2B5EF4-FFF2-40B4-BE49-F238E27FC236}">
                <a16:creationId xmlns:a16="http://schemas.microsoft.com/office/drawing/2014/main" id="{D73FFF04-1490-48CF-9737-22EA6EB64DE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202" t="1" r="19204" b="11174"/>
          <a:stretch/>
        </p:blipFill>
        <p:spPr>
          <a:xfrm flipH="1">
            <a:off x="2585320" y="3960878"/>
            <a:ext cx="480900" cy="741667"/>
          </a:xfrm>
          <a:prstGeom prst="rect">
            <a:avLst/>
          </a:prstGeom>
        </p:spPr>
      </p:pic>
      <p:pic>
        <p:nvPicPr>
          <p:cNvPr id="42" name="図 41">
            <a:extLst>
              <a:ext uri="{FF2B5EF4-FFF2-40B4-BE49-F238E27FC236}">
                <a16:creationId xmlns:a16="http://schemas.microsoft.com/office/drawing/2014/main" id="{33F7C81B-BB75-4C2A-BA50-8FAA2DE91A7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4363" t="18235" r="20500" b="21442"/>
          <a:stretch/>
        </p:blipFill>
        <p:spPr>
          <a:xfrm>
            <a:off x="7266219" y="3925175"/>
            <a:ext cx="381392" cy="509704"/>
          </a:xfrm>
          <a:prstGeom prst="rect">
            <a:avLst/>
          </a:prstGeom>
        </p:spPr>
      </p:pic>
      <p:pic>
        <p:nvPicPr>
          <p:cNvPr id="44" name="図 43">
            <a:extLst>
              <a:ext uri="{FF2B5EF4-FFF2-40B4-BE49-F238E27FC236}">
                <a16:creationId xmlns:a16="http://schemas.microsoft.com/office/drawing/2014/main" id="{FA7E7396-3E41-444B-A97B-916EC7720812}"/>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701797" y="2917687"/>
            <a:ext cx="1011048" cy="748175"/>
          </a:xfrm>
          <a:prstGeom prst="rect">
            <a:avLst/>
          </a:prstGeom>
        </p:spPr>
      </p:pic>
      <p:sp>
        <p:nvSpPr>
          <p:cNvPr id="51" name="フリーフォーム: 図形 50">
            <a:extLst>
              <a:ext uri="{FF2B5EF4-FFF2-40B4-BE49-F238E27FC236}">
                <a16:creationId xmlns:a16="http://schemas.microsoft.com/office/drawing/2014/main" id="{665B1DE1-4AB5-47C0-93F7-1B9728295B00}"/>
              </a:ext>
            </a:extLst>
          </p:cNvPr>
          <p:cNvSpPr/>
          <p:nvPr/>
        </p:nvSpPr>
        <p:spPr bwMode="auto">
          <a:xfrm>
            <a:off x="6086475" y="3674162"/>
            <a:ext cx="1209675" cy="666750"/>
          </a:xfrm>
          <a:custGeom>
            <a:avLst/>
            <a:gdLst>
              <a:gd name="connsiteX0" fmla="*/ 1209675 w 1209675"/>
              <a:gd name="connsiteY0" fmla="*/ 0 h 666750"/>
              <a:gd name="connsiteX1" fmla="*/ 847725 w 1209675"/>
              <a:gd name="connsiteY1" fmla="*/ 457200 h 666750"/>
              <a:gd name="connsiteX2" fmla="*/ 0 w 1209675"/>
              <a:gd name="connsiteY2" fmla="*/ 666750 h 666750"/>
            </a:gdLst>
            <a:ahLst/>
            <a:cxnLst>
              <a:cxn ang="0">
                <a:pos x="connsiteX0" y="connsiteY0"/>
              </a:cxn>
              <a:cxn ang="0">
                <a:pos x="connsiteX1" y="connsiteY1"/>
              </a:cxn>
              <a:cxn ang="0">
                <a:pos x="connsiteX2" y="connsiteY2"/>
              </a:cxn>
            </a:cxnLst>
            <a:rect l="l" t="t" r="r" b="b"/>
            <a:pathLst>
              <a:path w="1209675" h="666750">
                <a:moveTo>
                  <a:pt x="1209675" y="0"/>
                </a:moveTo>
                <a:cubicBezTo>
                  <a:pt x="1129506" y="173037"/>
                  <a:pt x="1049337" y="346075"/>
                  <a:pt x="847725" y="457200"/>
                </a:cubicBezTo>
                <a:cubicBezTo>
                  <a:pt x="646113" y="568325"/>
                  <a:pt x="323056" y="617537"/>
                  <a:pt x="0" y="666750"/>
                </a:cubicBezTo>
              </a:path>
            </a:pathLst>
          </a:custGeom>
          <a:noFill/>
          <a:ln w="34925" algn="ctr">
            <a:solidFill>
              <a:schemeClr val="tx1"/>
            </a:solidFill>
            <a:miter lim="800000"/>
            <a:headEnd/>
            <a:tailEnd type="triangle"/>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1" lang="ja-JP" altLang="en-US" sz="1100" b="0" i="0" u="none" strike="noStrike" cap="none" normalizeH="0" baseline="0">
              <a:ln>
                <a:noFill/>
              </a:ln>
              <a:solidFill>
                <a:schemeClr val="tx1"/>
              </a:solidFill>
              <a:effectLst/>
              <a:latin typeface="Arial" charset="0"/>
              <a:ea typeface="ＭＳ Ｐゴシック" pitchFamily="50" charset="-128"/>
            </a:endParaRPr>
          </a:p>
        </p:txBody>
      </p:sp>
      <p:sp>
        <p:nvSpPr>
          <p:cNvPr id="53" name="フリーフォーム: 図形 52">
            <a:extLst>
              <a:ext uri="{FF2B5EF4-FFF2-40B4-BE49-F238E27FC236}">
                <a16:creationId xmlns:a16="http://schemas.microsoft.com/office/drawing/2014/main" id="{9B7F4594-810B-4C67-A9BB-E451623AE742}"/>
              </a:ext>
            </a:extLst>
          </p:cNvPr>
          <p:cNvSpPr/>
          <p:nvPr/>
        </p:nvSpPr>
        <p:spPr bwMode="auto">
          <a:xfrm>
            <a:off x="3514725" y="3997913"/>
            <a:ext cx="1905000" cy="162024"/>
          </a:xfrm>
          <a:custGeom>
            <a:avLst/>
            <a:gdLst>
              <a:gd name="connsiteX0" fmla="*/ 0 w 1905000"/>
              <a:gd name="connsiteY0" fmla="*/ 162024 h 162024"/>
              <a:gd name="connsiteX1" fmla="*/ 952500 w 1905000"/>
              <a:gd name="connsiteY1" fmla="*/ 99 h 162024"/>
              <a:gd name="connsiteX2" fmla="*/ 1905000 w 1905000"/>
              <a:gd name="connsiteY2" fmla="*/ 142974 h 162024"/>
            </a:gdLst>
            <a:ahLst/>
            <a:cxnLst>
              <a:cxn ang="0">
                <a:pos x="connsiteX0" y="connsiteY0"/>
              </a:cxn>
              <a:cxn ang="0">
                <a:pos x="connsiteX1" y="connsiteY1"/>
              </a:cxn>
              <a:cxn ang="0">
                <a:pos x="connsiteX2" y="connsiteY2"/>
              </a:cxn>
            </a:cxnLst>
            <a:rect l="l" t="t" r="r" b="b"/>
            <a:pathLst>
              <a:path w="1905000" h="162024">
                <a:moveTo>
                  <a:pt x="0" y="162024"/>
                </a:moveTo>
                <a:cubicBezTo>
                  <a:pt x="317500" y="82649"/>
                  <a:pt x="635000" y="3274"/>
                  <a:pt x="952500" y="99"/>
                </a:cubicBezTo>
                <a:cubicBezTo>
                  <a:pt x="1270000" y="-3076"/>
                  <a:pt x="1587500" y="69949"/>
                  <a:pt x="1905000" y="142974"/>
                </a:cubicBezTo>
              </a:path>
            </a:pathLst>
          </a:custGeom>
          <a:noFill/>
          <a:ln w="34925" algn="ctr">
            <a:solidFill>
              <a:schemeClr val="tx1"/>
            </a:solidFill>
            <a:miter lim="800000"/>
            <a:headEnd/>
            <a:tailEnd type="triangle"/>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spcBef>
                <a:spcPct val="50000"/>
              </a:spcBef>
            </a:pPr>
            <a:endParaRPr lang="ja-JP" altLang="en-US" sz="1100">
              <a:latin typeface="Arial" charset="0"/>
            </a:endParaRPr>
          </a:p>
        </p:txBody>
      </p:sp>
      <p:sp>
        <p:nvSpPr>
          <p:cNvPr id="55" name="フリーフォーム: 図形 54">
            <a:extLst>
              <a:ext uri="{FF2B5EF4-FFF2-40B4-BE49-F238E27FC236}">
                <a16:creationId xmlns:a16="http://schemas.microsoft.com/office/drawing/2014/main" id="{FDF372E8-0F34-4C49-AC78-26D4D8D3794E}"/>
              </a:ext>
            </a:extLst>
          </p:cNvPr>
          <p:cNvSpPr/>
          <p:nvPr/>
        </p:nvSpPr>
        <p:spPr bwMode="auto">
          <a:xfrm rot="10800000">
            <a:off x="3483867" y="4473295"/>
            <a:ext cx="1905000" cy="162024"/>
          </a:xfrm>
          <a:custGeom>
            <a:avLst/>
            <a:gdLst>
              <a:gd name="connsiteX0" fmla="*/ 0 w 1905000"/>
              <a:gd name="connsiteY0" fmla="*/ 162024 h 162024"/>
              <a:gd name="connsiteX1" fmla="*/ 952500 w 1905000"/>
              <a:gd name="connsiteY1" fmla="*/ 99 h 162024"/>
              <a:gd name="connsiteX2" fmla="*/ 1905000 w 1905000"/>
              <a:gd name="connsiteY2" fmla="*/ 142974 h 162024"/>
            </a:gdLst>
            <a:ahLst/>
            <a:cxnLst>
              <a:cxn ang="0">
                <a:pos x="connsiteX0" y="connsiteY0"/>
              </a:cxn>
              <a:cxn ang="0">
                <a:pos x="connsiteX1" y="connsiteY1"/>
              </a:cxn>
              <a:cxn ang="0">
                <a:pos x="connsiteX2" y="connsiteY2"/>
              </a:cxn>
            </a:cxnLst>
            <a:rect l="l" t="t" r="r" b="b"/>
            <a:pathLst>
              <a:path w="1905000" h="162024">
                <a:moveTo>
                  <a:pt x="0" y="162024"/>
                </a:moveTo>
                <a:cubicBezTo>
                  <a:pt x="317500" y="82649"/>
                  <a:pt x="635000" y="3274"/>
                  <a:pt x="952500" y="99"/>
                </a:cubicBezTo>
                <a:cubicBezTo>
                  <a:pt x="1270000" y="-3076"/>
                  <a:pt x="1587500" y="69949"/>
                  <a:pt x="1905000" y="142974"/>
                </a:cubicBezTo>
              </a:path>
            </a:pathLst>
          </a:custGeom>
          <a:noFill/>
          <a:ln w="34925" algn="ctr">
            <a:solidFill>
              <a:schemeClr val="tx1"/>
            </a:solidFill>
            <a:miter lim="800000"/>
            <a:headEnd/>
            <a:tailEnd type="triangle"/>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spcBef>
                <a:spcPct val="50000"/>
              </a:spcBef>
            </a:pPr>
            <a:endParaRPr lang="ja-JP" altLang="en-US" sz="1100">
              <a:latin typeface="Arial" charset="0"/>
            </a:endParaRPr>
          </a:p>
        </p:txBody>
      </p:sp>
      <p:sp>
        <p:nvSpPr>
          <p:cNvPr id="54" name="テキスト ボックス 53">
            <a:extLst>
              <a:ext uri="{FF2B5EF4-FFF2-40B4-BE49-F238E27FC236}">
                <a16:creationId xmlns:a16="http://schemas.microsoft.com/office/drawing/2014/main" id="{8FF7B358-7464-480C-B13C-968FE76920E2}"/>
              </a:ext>
            </a:extLst>
          </p:cNvPr>
          <p:cNvSpPr txBox="1"/>
          <p:nvPr/>
        </p:nvSpPr>
        <p:spPr bwMode="auto">
          <a:xfrm>
            <a:off x="2758921" y="4472268"/>
            <a:ext cx="581385" cy="276999"/>
          </a:xfrm>
          <a:prstGeom prst="rect">
            <a:avLst/>
          </a:prstGeom>
          <a:solidFill>
            <a:schemeClr val="bg1"/>
          </a:solidFill>
          <a:ln w="12700">
            <a:solidFill>
              <a:srgbClr val="660066"/>
            </a:solidFill>
            <a:miter lim="800000"/>
            <a:headEnd/>
            <a:tailEnd/>
          </a:ln>
        </p:spPr>
        <p:txBody>
          <a:bodyPr wrap="square" lIns="0" tIns="0" rIns="0" bIns="0" rtlCol="0">
            <a:spAutoFit/>
          </a:bodyPr>
          <a:lstStyle/>
          <a:p>
            <a:pPr algn="ctr" eaLnBrk="1" hangingPunct="1"/>
            <a:r>
              <a:rPr kumimoji="1" lang="ja-JP" altLang="en-US" dirty="0"/>
              <a:t>貸出</a:t>
            </a:r>
            <a:endParaRPr kumimoji="1" lang="en-US" altLang="ja-JP" dirty="0"/>
          </a:p>
          <a:p>
            <a:pPr algn="ctr" eaLnBrk="1" hangingPunct="1"/>
            <a:r>
              <a:rPr kumimoji="1" lang="ja-JP" altLang="en-US" dirty="0"/>
              <a:t>サーバ</a:t>
            </a:r>
          </a:p>
        </p:txBody>
      </p:sp>
      <p:sp>
        <p:nvSpPr>
          <p:cNvPr id="57" name="テキスト ボックス 56">
            <a:extLst>
              <a:ext uri="{FF2B5EF4-FFF2-40B4-BE49-F238E27FC236}">
                <a16:creationId xmlns:a16="http://schemas.microsoft.com/office/drawing/2014/main" id="{36585819-E6B2-4DAE-A255-9707B16BE7A7}"/>
              </a:ext>
            </a:extLst>
          </p:cNvPr>
          <p:cNvSpPr txBox="1"/>
          <p:nvPr/>
        </p:nvSpPr>
        <p:spPr bwMode="auto">
          <a:xfrm>
            <a:off x="1817346" y="4252204"/>
            <a:ext cx="581385" cy="276999"/>
          </a:xfrm>
          <a:prstGeom prst="rect">
            <a:avLst/>
          </a:prstGeom>
          <a:solidFill>
            <a:schemeClr val="bg1"/>
          </a:solidFill>
          <a:ln w="12700">
            <a:solidFill>
              <a:srgbClr val="660066"/>
            </a:solidFill>
            <a:miter lim="800000"/>
            <a:headEnd/>
            <a:tailEnd/>
          </a:ln>
        </p:spPr>
        <p:txBody>
          <a:bodyPr wrap="square" lIns="0" tIns="0" rIns="0" bIns="0" rtlCol="0">
            <a:spAutoFit/>
          </a:bodyPr>
          <a:lstStyle/>
          <a:p>
            <a:pPr algn="ctr" eaLnBrk="1" hangingPunct="1"/>
            <a:r>
              <a:rPr kumimoji="1" lang="ja-JP" altLang="en-US" dirty="0"/>
              <a:t>貸出</a:t>
            </a:r>
            <a:endParaRPr kumimoji="1" lang="en-US" altLang="ja-JP" dirty="0"/>
          </a:p>
          <a:p>
            <a:pPr algn="ctr" eaLnBrk="1" hangingPunct="1"/>
            <a:r>
              <a:rPr kumimoji="1" lang="ja-JP" altLang="en-US" dirty="0"/>
              <a:t>端末３</a:t>
            </a:r>
          </a:p>
        </p:txBody>
      </p:sp>
      <p:sp>
        <p:nvSpPr>
          <p:cNvPr id="58" name="テキスト ボックス 57">
            <a:extLst>
              <a:ext uri="{FF2B5EF4-FFF2-40B4-BE49-F238E27FC236}">
                <a16:creationId xmlns:a16="http://schemas.microsoft.com/office/drawing/2014/main" id="{99E77746-AF1F-4E76-B907-7BA501C53F78}"/>
              </a:ext>
            </a:extLst>
          </p:cNvPr>
          <p:cNvSpPr txBox="1"/>
          <p:nvPr/>
        </p:nvSpPr>
        <p:spPr bwMode="auto">
          <a:xfrm>
            <a:off x="1372101" y="3750208"/>
            <a:ext cx="581385" cy="276999"/>
          </a:xfrm>
          <a:prstGeom prst="rect">
            <a:avLst/>
          </a:prstGeom>
          <a:solidFill>
            <a:schemeClr val="bg1"/>
          </a:solidFill>
          <a:ln w="12700">
            <a:solidFill>
              <a:srgbClr val="660066"/>
            </a:solidFill>
            <a:miter lim="800000"/>
            <a:headEnd/>
            <a:tailEnd/>
          </a:ln>
        </p:spPr>
        <p:txBody>
          <a:bodyPr wrap="square" lIns="0" tIns="0" rIns="0" bIns="0" rtlCol="0">
            <a:spAutoFit/>
          </a:bodyPr>
          <a:lstStyle/>
          <a:p>
            <a:pPr algn="ctr" eaLnBrk="1" hangingPunct="1"/>
            <a:r>
              <a:rPr kumimoji="1" lang="ja-JP" altLang="en-US" dirty="0"/>
              <a:t>貸出</a:t>
            </a:r>
            <a:endParaRPr kumimoji="1" lang="en-US" altLang="ja-JP" dirty="0"/>
          </a:p>
          <a:p>
            <a:pPr algn="ctr" eaLnBrk="1" hangingPunct="1"/>
            <a:r>
              <a:rPr kumimoji="1" lang="ja-JP" altLang="en-US" dirty="0"/>
              <a:t>端末２</a:t>
            </a:r>
          </a:p>
        </p:txBody>
      </p:sp>
      <p:sp>
        <p:nvSpPr>
          <p:cNvPr id="59" name="テキスト ボックス 58">
            <a:extLst>
              <a:ext uri="{FF2B5EF4-FFF2-40B4-BE49-F238E27FC236}">
                <a16:creationId xmlns:a16="http://schemas.microsoft.com/office/drawing/2014/main" id="{8688EA9C-B4B4-4779-83F0-62C75B7C5EF8}"/>
              </a:ext>
            </a:extLst>
          </p:cNvPr>
          <p:cNvSpPr txBox="1"/>
          <p:nvPr/>
        </p:nvSpPr>
        <p:spPr bwMode="auto">
          <a:xfrm>
            <a:off x="1278514" y="3200510"/>
            <a:ext cx="581385" cy="276999"/>
          </a:xfrm>
          <a:prstGeom prst="rect">
            <a:avLst/>
          </a:prstGeom>
          <a:solidFill>
            <a:schemeClr val="bg1"/>
          </a:solidFill>
          <a:ln w="12700">
            <a:solidFill>
              <a:srgbClr val="660066"/>
            </a:solidFill>
            <a:miter lim="800000"/>
            <a:headEnd/>
            <a:tailEnd/>
          </a:ln>
        </p:spPr>
        <p:txBody>
          <a:bodyPr wrap="square" lIns="0" tIns="0" rIns="0" bIns="0" rtlCol="0">
            <a:spAutoFit/>
          </a:bodyPr>
          <a:lstStyle/>
          <a:p>
            <a:pPr algn="ctr" eaLnBrk="1" hangingPunct="1"/>
            <a:r>
              <a:rPr kumimoji="1" lang="ja-JP" altLang="en-US" dirty="0"/>
              <a:t>貸出</a:t>
            </a:r>
            <a:endParaRPr kumimoji="1" lang="en-US" altLang="ja-JP" dirty="0"/>
          </a:p>
          <a:p>
            <a:pPr algn="ctr" eaLnBrk="1" hangingPunct="1"/>
            <a:r>
              <a:rPr kumimoji="1" lang="ja-JP" altLang="en-US" dirty="0"/>
              <a:t>端末１</a:t>
            </a:r>
          </a:p>
        </p:txBody>
      </p:sp>
      <p:sp>
        <p:nvSpPr>
          <p:cNvPr id="60" name="テキスト ボックス 59">
            <a:extLst>
              <a:ext uri="{FF2B5EF4-FFF2-40B4-BE49-F238E27FC236}">
                <a16:creationId xmlns:a16="http://schemas.microsoft.com/office/drawing/2014/main" id="{89EFD6DB-C569-408E-AB00-CCE8FE5B17CD}"/>
              </a:ext>
            </a:extLst>
          </p:cNvPr>
          <p:cNvSpPr txBox="1"/>
          <p:nvPr/>
        </p:nvSpPr>
        <p:spPr bwMode="auto">
          <a:xfrm>
            <a:off x="5434714" y="4472268"/>
            <a:ext cx="581385" cy="276999"/>
          </a:xfrm>
          <a:prstGeom prst="rect">
            <a:avLst/>
          </a:prstGeom>
          <a:solidFill>
            <a:schemeClr val="bg1"/>
          </a:solidFill>
          <a:ln w="12700">
            <a:solidFill>
              <a:srgbClr val="660066"/>
            </a:solidFill>
            <a:miter lim="800000"/>
            <a:headEnd/>
            <a:tailEnd/>
          </a:ln>
        </p:spPr>
        <p:txBody>
          <a:bodyPr wrap="square" lIns="0" tIns="0" rIns="0" bIns="0" rtlCol="0">
            <a:spAutoFit/>
          </a:bodyPr>
          <a:lstStyle/>
          <a:p>
            <a:pPr algn="ctr" eaLnBrk="1" hangingPunct="1"/>
            <a:r>
              <a:rPr kumimoji="1" lang="ja-JP" altLang="en-US" dirty="0"/>
              <a:t>貸出</a:t>
            </a:r>
            <a:endParaRPr kumimoji="1" lang="en-US" altLang="ja-JP" dirty="0"/>
          </a:p>
          <a:p>
            <a:pPr algn="ctr" eaLnBrk="1" hangingPunct="1"/>
            <a:r>
              <a:rPr kumimoji="1" lang="ja-JP" altLang="en-US" dirty="0"/>
              <a:t>サーバ</a:t>
            </a:r>
          </a:p>
        </p:txBody>
      </p:sp>
      <p:sp>
        <p:nvSpPr>
          <p:cNvPr id="62" name="四角形: 上の 2 つの角を丸める 61">
            <a:extLst>
              <a:ext uri="{FF2B5EF4-FFF2-40B4-BE49-F238E27FC236}">
                <a16:creationId xmlns:a16="http://schemas.microsoft.com/office/drawing/2014/main" id="{AEC7ACC2-F161-4377-860B-E6130CF86939}"/>
              </a:ext>
            </a:extLst>
          </p:cNvPr>
          <p:cNvSpPr/>
          <p:nvPr/>
        </p:nvSpPr>
        <p:spPr bwMode="auto">
          <a:xfrm>
            <a:off x="4055648" y="2391745"/>
            <a:ext cx="795432" cy="266629"/>
          </a:xfrm>
          <a:prstGeom prst="round2SameRect">
            <a:avLst/>
          </a:prstGeom>
          <a:solidFill>
            <a:schemeClr val="tx1"/>
          </a:solidFill>
          <a:ln w="12700" algn="ctr">
            <a:solidFill>
              <a:schemeClr val="tx1"/>
            </a:solidFill>
            <a:miter lim="800000"/>
            <a:headEnd/>
            <a:tailEnd/>
          </a:ln>
          <a:effectLst/>
        </p:spPr>
        <p:txBody>
          <a:bodyPr wrap="none" lIns="0" tIns="0" rIns="0" bIns="0" rtlCol="0" anchor="ctr"/>
          <a:lstStyle/>
          <a:p>
            <a:pPr algn="ctr"/>
            <a:r>
              <a:rPr kumimoji="1" lang="en-US" altLang="ja-JP" sz="1200" dirty="0">
                <a:solidFill>
                  <a:schemeClr val="bg1"/>
                </a:solidFill>
              </a:rPr>
              <a:t>ICBA</a:t>
            </a:r>
            <a:endParaRPr kumimoji="1" lang="ja-JP" altLang="en-US" sz="1200" dirty="0">
              <a:solidFill>
                <a:schemeClr val="bg1"/>
              </a:solidFill>
            </a:endParaRPr>
          </a:p>
        </p:txBody>
      </p:sp>
      <p:sp>
        <p:nvSpPr>
          <p:cNvPr id="63" name="正方形/長方形 62">
            <a:extLst>
              <a:ext uri="{FF2B5EF4-FFF2-40B4-BE49-F238E27FC236}">
                <a16:creationId xmlns:a16="http://schemas.microsoft.com/office/drawing/2014/main" id="{0429E492-714F-40B6-989B-63203FEAEB38}"/>
              </a:ext>
            </a:extLst>
          </p:cNvPr>
          <p:cNvSpPr/>
          <p:nvPr/>
        </p:nvSpPr>
        <p:spPr bwMode="auto">
          <a:xfrm>
            <a:off x="4062044" y="2658373"/>
            <a:ext cx="789036" cy="542137"/>
          </a:xfrm>
          <a:prstGeom prst="rect">
            <a:avLst/>
          </a:prstGeom>
          <a:solidFill>
            <a:srgbClr val="FFFFCC"/>
          </a:solidFill>
          <a:ln w="12700" algn="ctr">
            <a:solidFill>
              <a:schemeClr val="tx1"/>
            </a:solidFill>
            <a:miter lim="800000"/>
            <a:headEnd/>
            <a:tailEnd/>
          </a:ln>
          <a:effectLst/>
        </p:spPr>
        <p:txBody>
          <a:bodyPr wrap="none" rtlCol="0" anchor="ctr"/>
          <a:lstStyle/>
          <a:p>
            <a:pPr algn="ctr"/>
            <a:endParaRPr kumimoji="1" lang="ja-JP" altLang="en-US"/>
          </a:p>
        </p:txBody>
      </p:sp>
      <p:cxnSp>
        <p:nvCxnSpPr>
          <p:cNvPr id="256" name="直線矢印コネクタ 255">
            <a:extLst>
              <a:ext uri="{FF2B5EF4-FFF2-40B4-BE49-F238E27FC236}">
                <a16:creationId xmlns:a16="http://schemas.microsoft.com/office/drawing/2014/main" id="{C66831ED-F084-4FC2-831F-F885377F5713}"/>
              </a:ext>
            </a:extLst>
          </p:cNvPr>
          <p:cNvCxnSpPr/>
          <p:nvPr/>
        </p:nvCxnSpPr>
        <p:spPr bwMode="auto">
          <a:xfrm flipH="1">
            <a:off x="3340306" y="3066700"/>
            <a:ext cx="793544" cy="219492"/>
          </a:xfrm>
          <a:prstGeom prst="straightConnector1">
            <a:avLst/>
          </a:prstGeom>
          <a:noFill/>
          <a:ln w="34925" algn="ctr">
            <a:solidFill>
              <a:schemeClr val="tx1"/>
            </a:solidFill>
            <a:miter lim="800000"/>
            <a:headEnd/>
            <a:tailEnd type="triangle"/>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pic>
        <p:nvPicPr>
          <p:cNvPr id="66" name="図 65">
            <a:extLst>
              <a:ext uri="{FF2B5EF4-FFF2-40B4-BE49-F238E27FC236}">
                <a16:creationId xmlns:a16="http://schemas.microsoft.com/office/drawing/2014/main" id="{8F0CF59C-E558-48D9-A694-B542BDE8AD0E}"/>
              </a:ext>
            </a:extLst>
          </p:cNvPr>
          <p:cNvPicPr>
            <a:picLocks noChangeAspect="1"/>
          </p:cNvPicPr>
          <p:nvPr/>
        </p:nvPicPr>
        <p:blipFill>
          <a:blip r:embed="rId8"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4104371" y="2782978"/>
            <a:ext cx="362854" cy="269418"/>
          </a:xfrm>
          <a:prstGeom prst="rect">
            <a:avLst/>
          </a:prstGeom>
        </p:spPr>
      </p:pic>
      <p:pic>
        <p:nvPicPr>
          <p:cNvPr id="67" name="図 66">
            <a:extLst>
              <a:ext uri="{FF2B5EF4-FFF2-40B4-BE49-F238E27FC236}">
                <a16:creationId xmlns:a16="http://schemas.microsoft.com/office/drawing/2014/main" id="{55A964CC-7C98-4374-B388-0B1F314BB687}"/>
              </a:ext>
            </a:extLst>
          </p:cNvPr>
          <p:cNvPicPr>
            <a:picLocks noChangeAspect="1"/>
          </p:cNvPicPr>
          <p:nvPr/>
        </p:nvPicPr>
        <p:blipFill>
          <a:blip r:embed="rId8"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4219648" y="2893594"/>
            <a:ext cx="362854" cy="269418"/>
          </a:xfrm>
          <a:prstGeom prst="rect">
            <a:avLst/>
          </a:prstGeom>
        </p:spPr>
      </p:pic>
      <p:pic>
        <p:nvPicPr>
          <p:cNvPr id="68" name="図 67">
            <a:extLst>
              <a:ext uri="{FF2B5EF4-FFF2-40B4-BE49-F238E27FC236}">
                <a16:creationId xmlns:a16="http://schemas.microsoft.com/office/drawing/2014/main" id="{30FB9B6F-D98E-4179-9A86-94E2B20E705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7955" t="33656" r="17358" b="34779"/>
          <a:stretch/>
        </p:blipFill>
        <p:spPr>
          <a:xfrm>
            <a:off x="4509552" y="2712925"/>
            <a:ext cx="262469" cy="128074"/>
          </a:xfrm>
          <a:prstGeom prst="rect">
            <a:avLst/>
          </a:prstGeom>
        </p:spPr>
      </p:pic>
      <p:sp>
        <p:nvSpPr>
          <p:cNvPr id="257" name="楕円 256">
            <a:extLst>
              <a:ext uri="{FF2B5EF4-FFF2-40B4-BE49-F238E27FC236}">
                <a16:creationId xmlns:a16="http://schemas.microsoft.com/office/drawing/2014/main" id="{3B3AAF4C-A4C4-4269-BA62-C96CDB33D33C}"/>
              </a:ext>
            </a:extLst>
          </p:cNvPr>
          <p:cNvSpPr/>
          <p:nvPr/>
        </p:nvSpPr>
        <p:spPr bwMode="auto">
          <a:xfrm>
            <a:off x="3710390" y="3007706"/>
            <a:ext cx="278704" cy="278704"/>
          </a:xfrm>
          <a:prstGeom prst="ellipse">
            <a:avLst/>
          </a:prstGeom>
          <a:solidFill>
            <a:schemeClr val="bg1"/>
          </a:solidFill>
          <a:ln w="12700" algn="ctr">
            <a:solidFill>
              <a:schemeClr val="tx1"/>
            </a:solidFill>
            <a:miter lim="800000"/>
            <a:headEnd/>
            <a:tailEnd/>
          </a:ln>
          <a:effectLst/>
        </p:spPr>
        <p:txBody>
          <a:bodyPr wrap="none" lIns="0" tIns="0" rIns="0" bIns="0" rtlCol="0" anchor="ctr"/>
          <a:lstStyle/>
          <a:p>
            <a:pPr algn="ctr"/>
            <a:r>
              <a:rPr kumimoji="1" lang="en-US" altLang="ja-JP" sz="1050" dirty="0"/>
              <a:t>1</a:t>
            </a:r>
            <a:endParaRPr kumimoji="1" lang="ja-JP" altLang="en-US" sz="1050" dirty="0"/>
          </a:p>
        </p:txBody>
      </p:sp>
      <p:sp>
        <p:nvSpPr>
          <p:cNvPr id="70" name="楕円 69">
            <a:extLst>
              <a:ext uri="{FF2B5EF4-FFF2-40B4-BE49-F238E27FC236}">
                <a16:creationId xmlns:a16="http://schemas.microsoft.com/office/drawing/2014/main" id="{7F35E803-E7BB-4037-AB61-1CC069853F42}"/>
              </a:ext>
            </a:extLst>
          </p:cNvPr>
          <p:cNvSpPr/>
          <p:nvPr/>
        </p:nvSpPr>
        <p:spPr bwMode="auto">
          <a:xfrm>
            <a:off x="4327873" y="3819249"/>
            <a:ext cx="278704" cy="278704"/>
          </a:xfrm>
          <a:prstGeom prst="ellipse">
            <a:avLst/>
          </a:prstGeom>
          <a:solidFill>
            <a:schemeClr val="bg1"/>
          </a:solidFill>
          <a:ln w="12700" algn="ctr">
            <a:solidFill>
              <a:schemeClr val="tx1"/>
            </a:solidFill>
            <a:miter lim="800000"/>
            <a:headEnd/>
            <a:tailEnd/>
          </a:ln>
          <a:effectLst/>
        </p:spPr>
        <p:txBody>
          <a:bodyPr wrap="none" lIns="0" tIns="0" rIns="0" bIns="0" rtlCol="0" anchor="ctr"/>
          <a:lstStyle/>
          <a:p>
            <a:pPr algn="ctr"/>
            <a:r>
              <a:rPr kumimoji="1" lang="en-US" altLang="ja-JP" sz="1050" dirty="0"/>
              <a:t>2</a:t>
            </a:r>
            <a:endParaRPr kumimoji="1" lang="ja-JP" altLang="en-US" sz="1050" dirty="0"/>
          </a:p>
        </p:txBody>
      </p:sp>
      <p:sp>
        <p:nvSpPr>
          <p:cNvPr id="71" name="楕円 70">
            <a:extLst>
              <a:ext uri="{FF2B5EF4-FFF2-40B4-BE49-F238E27FC236}">
                <a16:creationId xmlns:a16="http://schemas.microsoft.com/office/drawing/2014/main" id="{5B43E451-F2E3-49E4-9A87-09459DF82E5D}"/>
              </a:ext>
            </a:extLst>
          </p:cNvPr>
          <p:cNvSpPr/>
          <p:nvPr/>
        </p:nvSpPr>
        <p:spPr bwMode="auto">
          <a:xfrm>
            <a:off x="6452607" y="3590285"/>
            <a:ext cx="278704" cy="278704"/>
          </a:xfrm>
          <a:prstGeom prst="ellipse">
            <a:avLst/>
          </a:prstGeom>
          <a:solidFill>
            <a:schemeClr val="bg1"/>
          </a:solidFill>
          <a:ln w="12700" algn="ctr">
            <a:solidFill>
              <a:schemeClr val="tx1"/>
            </a:solidFill>
            <a:miter lim="800000"/>
            <a:headEnd/>
            <a:tailEnd/>
          </a:ln>
          <a:effectLst/>
        </p:spPr>
        <p:txBody>
          <a:bodyPr wrap="none" lIns="0" tIns="0" rIns="0" bIns="0" rtlCol="0" anchor="ctr"/>
          <a:lstStyle/>
          <a:p>
            <a:pPr algn="ctr"/>
            <a:r>
              <a:rPr kumimoji="1" lang="en-US" altLang="ja-JP" sz="1050" dirty="0"/>
              <a:t>3</a:t>
            </a:r>
            <a:endParaRPr kumimoji="1" lang="ja-JP" altLang="en-US" sz="1050" dirty="0"/>
          </a:p>
        </p:txBody>
      </p:sp>
      <p:sp>
        <p:nvSpPr>
          <p:cNvPr id="72" name="楕円 71">
            <a:extLst>
              <a:ext uri="{FF2B5EF4-FFF2-40B4-BE49-F238E27FC236}">
                <a16:creationId xmlns:a16="http://schemas.microsoft.com/office/drawing/2014/main" id="{6C699B8F-9B33-48BF-B02A-5F998084B014}"/>
              </a:ext>
            </a:extLst>
          </p:cNvPr>
          <p:cNvSpPr/>
          <p:nvPr/>
        </p:nvSpPr>
        <p:spPr bwMode="auto">
          <a:xfrm>
            <a:off x="4337279" y="4510205"/>
            <a:ext cx="278704" cy="278704"/>
          </a:xfrm>
          <a:prstGeom prst="ellipse">
            <a:avLst/>
          </a:prstGeom>
          <a:solidFill>
            <a:schemeClr val="bg1"/>
          </a:solidFill>
          <a:ln w="12700" algn="ctr">
            <a:solidFill>
              <a:schemeClr val="tx1"/>
            </a:solidFill>
            <a:miter lim="800000"/>
            <a:headEnd/>
            <a:tailEnd/>
          </a:ln>
          <a:effectLst/>
        </p:spPr>
        <p:txBody>
          <a:bodyPr wrap="none" lIns="0" tIns="0" rIns="0" bIns="0" rtlCol="0" anchor="ctr"/>
          <a:lstStyle/>
          <a:p>
            <a:pPr algn="ctr"/>
            <a:r>
              <a:rPr kumimoji="1" lang="en-US" altLang="ja-JP" sz="1050" dirty="0"/>
              <a:t>4</a:t>
            </a:r>
            <a:endParaRPr kumimoji="1" lang="ja-JP" altLang="en-US" sz="1050" dirty="0"/>
          </a:p>
        </p:txBody>
      </p:sp>
      <p:sp>
        <p:nvSpPr>
          <p:cNvPr id="73" name="楕円 72">
            <a:extLst>
              <a:ext uri="{FF2B5EF4-FFF2-40B4-BE49-F238E27FC236}">
                <a16:creationId xmlns:a16="http://schemas.microsoft.com/office/drawing/2014/main" id="{A74DE9B9-C611-4C37-9075-CB3FCCCDEAA7}"/>
              </a:ext>
            </a:extLst>
          </p:cNvPr>
          <p:cNvSpPr/>
          <p:nvPr/>
        </p:nvSpPr>
        <p:spPr bwMode="auto">
          <a:xfrm>
            <a:off x="2338618" y="3263722"/>
            <a:ext cx="278704" cy="278704"/>
          </a:xfrm>
          <a:prstGeom prst="ellipse">
            <a:avLst/>
          </a:prstGeom>
          <a:solidFill>
            <a:schemeClr val="bg1"/>
          </a:solidFill>
          <a:ln w="12700" algn="ctr">
            <a:solidFill>
              <a:schemeClr val="tx1"/>
            </a:solidFill>
            <a:miter lim="800000"/>
            <a:headEnd/>
            <a:tailEnd/>
          </a:ln>
          <a:effectLst/>
        </p:spPr>
        <p:txBody>
          <a:bodyPr wrap="none" lIns="0" tIns="0" rIns="0" bIns="0" rtlCol="0" anchor="ctr"/>
          <a:lstStyle/>
          <a:p>
            <a:pPr algn="ctr"/>
            <a:r>
              <a:rPr lang="en-US" altLang="ja-JP" sz="1050" dirty="0"/>
              <a:t>5</a:t>
            </a:r>
            <a:endParaRPr kumimoji="1" lang="ja-JP" altLang="en-US" sz="1050" dirty="0"/>
          </a:p>
        </p:txBody>
      </p:sp>
      <p:sp>
        <p:nvSpPr>
          <p:cNvPr id="74" name="テキスト ボックス 73">
            <a:extLst>
              <a:ext uri="{FF2B5EF4-FFF2-40B4-BE49-F238E27FC236}">
                <a16:creationId xmlns:a16="http://schemas.microsoft.com/office/drawing/2014/main" id="{AF7B0C8E-8AF4-499C-818C-644001BCFF8F}"/>
              </a:ext>
            </a:extLst>
          </p:cNvPr>
          <p:cNvSpPr txBox="1"/>
          <p:nvPr/>
        </p:nvSpPr>
        <p:spPr bwMode="auto">
          <a:xfrm>
            <a:off x="76191" y="4927478"/>
            <a:ext cx="8848493" cy="1531626"/>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noAutofit/>
          </a:bodyPr>
          <a:lstStyle/>
          <a:p>
            <a:pPr marL="133350" algn="just">
              <a:lnSpc>
                <a:spcPts val="1500"/>
              </a:lnSpc>
              <a:spcBef>
                <a:spcPts val="0"/>
              </a:spcBef>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①特定行政庁のご要望に応じ、</a:t>
            </a:r>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PC</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検証環境（ノート</a:t>
            </a:r>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PC</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に構築した台帳システム）を</a:t>
            </a:r>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ICBA</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より貸し出します。</a:t>
            </a:r>
            <a:endPar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266700" indent="-133350" algn="just">
              <a:lnSpc>
                <a:spcPts val="1500"/>
              </a:lnSpc>
              <a:spcBef>
                <a:spcPts val="0"/>
              </a:spcBef>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②特定行政庁は、</a:t>
            </a:r>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PC</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検証環境のうち貸出サーバ（これもノート</a:t>
            </a:r>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PC</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です）を、中間ファイル作成を委託した民間事業者に作業用に受け渡します。</a:t>
            </a:r>
            <a:endPar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266700" indent="-133350" algn="just">
              <a:lnSpc>
                <a:spcPts val="1500"/>
              </a:lnSpc>
              <a:spcBef>
                <a:spcPts val="0"/>
              </a:spcBef>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③民間事業者は、貸出サーバに中間ファイルを投入します。投入に必要なソフトや説明書は</a:t>
            </a:r>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ICBA</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より提供します。民間事業者が特定行政庁に出向いて投入することも考えられます。</a:t>
            </a:r>
            <a:endPar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266700" indent="-133350" algn="just">
              <a:lnSpc>
                <a:spcPts val="1500"/>
              </a:lnSpc>
              <a:spcBef>
                <a:spcPts val="0"/>
              </a:spcBef>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④中間ファイルを投入した貸出サーバを特定行政庁に戻します。</a:t>
            </a:r>
            <a:endPar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266700" indent="-133350" algn="just">
              <a:lnSpc>
                <a:spcPts val="1500"/>
              </a:lnSpc>
              <a:spcBef>
                <a:spcPts val="0"/>
              </a:spcBef>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⑤特定行政庁で貸出サーバに端末を接続し、台帳システムを動かすことで、データが正しく引っ越しできているかを確認します。接続用のネットワーク機器もＩＣＢＡより貸し出しますので、特定行政庁のイントラネットへの接続は不要です。また、貸出サーバ１台につき端末は最大３台まで接続できます。</a:t>
            </a:r>
          </a:p>
        </p:txBody>
      </p:sp>
      <p:pic>
        <p:nvPicPr>
          <p:cNvPr id="49" name="図 48">
            <a:extLst>
              <a:ext uri="{FF2B5EF4-FFF2-40B4-BE49-F238E27FC236}">
                <a16:creationId xmlns:a16="http://schemas.microsoft.com/office/drawing/2014/main" id="{1B1739BB-12CC-4E85-943C-51D9CBDFF4F3}"/>
              </a:ext>
            </a:extLst>
          </p:cNvPr>
          <p:cNvPicPr>
            <a:picLocks noChangeAspect="1"/>
          </p:cNvPicPr>
          <p:nvPr/>
        </p:nvPicPr>
        <p:blipFill>
          <a:blip r:embed="rId10"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6840252" y="4218956"/>
            <a:ext cx="341717" cy="341717"/>
          </a:xfrm>
          <a:prstGeom prst="rect">
            <a:avLst/>
          </a:prstGeom>
          <a:solidFill>
            <a:schemeClr val="bg1"/>
          </a:solidFill>
          <a:effectLst>
            <a:outerShdw blurRad="50800" dist="38100" dir="2700000" algn="tl" rotWithShape="0">
              <a:prstClr val="black"/>
            </a:outerShdw>
          </a:effectLst>
        </p:spPr>
      </p:pic>
      <p:grpSp>
        <p:nvGrpSpPr>
          <p:cNvPr id="46" name="グループ化 45">
            <a:extLst>
              <a:ext uri="{FF2B5EF4-FFF2-40B4-BE49-F238E27FC236}">
                <a16:creationId xmlns:a16="http://schemas.microsoft.com/office/drawing/2014/main" id="{130A01FA-4E7F-4AB6-AA67-ABB9EEE8D0C1}"/>
              </a:ext>
            </a:extLst>
          </p:cNvPr>
          <p:cNvGrpSpPr/>
          <p:nvPr/>
        </p:nvGrpSpPr>
        <p:grpSpPr>
          <a:xfrm>
            <a:off x="6620632" y="3864761"/>
            <a:ext cx="535985" cy="414465"/>
            <a:chOff x="4288401" y="2132486"/>
            <a:chExt cx="788424" cy="651381"/>
          </a:xfrm>
        </p:grpSpPr>
        <p:sp>
          <p:nvSpPr>
            <p:cNvPr id="47" name="フローチャート: 書類 46">
              <a:extLst>
                <a:ext uri="{FF2B5EF4-FFF2-40B4-BE49-F238E27FC236}">
                  <a16:creationId xmlns:a16="http://schemas.microsoft.com/office/drawing/2014/main" id="{7C76CA1D-674F-4313-B189-27691D1861E1}"/>
                </a:ext>
              </a:extLst>
            </p:cNvPr>
            <p:cNvSpPr/>
            <p:nvPr/>
          </p:nvSpPr>
          <p:spPr bwMode="auto">
            <a:xfrm>
              <a:off x="4297985" y="2132486"/>
              <a:ext cx="778840" cy="651381"/>
            </a:xfrm>
            <a:prstGeom prst="flowChartDocument">
              <a:avLst/>
            </a:prstGeom>
            <a:solidFill>
              <a:schemeClr val="bg1">
                <a:lumMod val="85000"/>
              </a:schemeClr>
            </a:solidFill>
            <a:ln w="12700" algn="ctr">
              <a:solidFill>
                <a:schemeClr val="tx1"/>
              </a:solidFill>
              <a:miter lim="800000"/>
              <a:headEnd/>
              <a:tailEnd/>
            </a:ln>
            <a:effectLst>
              <a:outerShdw blurRad="50800" dist="38100" dir="2700000" algn="tl" rotWithShape="0">
                <a:prstClr val="black"/>
              </a:outerShdw>
            </a:effectLst>
          </p:spPr>
          <p:txBody>
            <a:bodyPr wrap="none" rtlCol="0" anchor="ctr"/>
            <a:lstStyle/>
            <a:p>
              <a:pPr algn="ctr"/>
              <a:endParaRPr lang="ja-JP" altLang="en-US"/>
            </a:p>
          </p:txBody>
        </p:sp>
        <p:sp>
          <p:nvSpPr>
            <p:cNvPr id="48" name="テキスト ボックス 47">
              <a:extLst>
                <a:ext uri="{FF2B5EF4-FFF2-40B4-BE49-F238E27FC236}">
                  <a16:creationId xmlns:a16="http://schemas.microsoft.com/office/drawing/2014/main" id="{6DBEA13F-C097-470A-AE62-A706D0A67218}"/>
                </a:ext>
              </a:extLst>
            </p:cNvPr>
            <p:cNvSpPr txBox="1"/>
            <p:nvPr/>
          </p:nvSpPr>
          <p:spPr bwMode="auto">
            <a:xfrm>
              <a:off x="4288401" y="2165929"/>
              <a:ext cx="766856" cy="333047"/>
            </a:xfrm>
            <a:prstGeom prst="rect">
              <a:avLst/>
            </a:prstGeom>
            <a:noFill/>
            <a:ln w="12700">
              <a:noFill/>
              <a:miter lim="800000"/>
              <a:headEnd/>
              <a:tailEnd/>
            </a:ln>
          </p:spPr>
          <p:txBody>
            <a:bodyPr wrap="square" lIns="0" tIns="0" rIns="0" bIns="0" rtlCol="0">
              <a:spAutoFit/>
            </a:bodyPr>
            <a:lstStyle/>
            <a:p>
              <a:pPr algn="ctr" eaLnBrk="1" hangingPunct="1"/>
              <a:r>
                <a:rPr kumimoji="1" lang="ja-JP" altLang="en-US" sz="800" dirty="0">
                  <a:latin typeface="BIZ UDPゴシック" panose="020B0400000000000000" pitchFamily="50" charset="-128"/>
                  <a:ea typeface="BIZ UDPゴシック" panose="020B0400000000000000" pitchFamily="50" charset="-128"/>
                </a:rPr>
                <a:t>中間</a:t>
              </a:r>
              <a:endParaRPr kumimoji="1" lang="en-US" altLang="ja-JP" sz="800" dirty="0">
                <a:latin typeface="BIZ UDPゴシック" panose="020B0400000000000000" pitchFamily="50" charset="-128"/>
                <a:ea typeface="BIZ UDPゴシック" panose="020B0400000000000000" pitchFamily="50" charset="-128"/>
              </a:endParaRPr>
            </a:p>
            <a:p>
              <a:pPr algn="ctr" eaLnBrk="1" hangingPunct="1"/>
              <a:r>
                <a:rPr kumimoji="1" lang="ja-JP" altLang="en-US" sz="800" dirty="0">
                  <a:latin typeface="BIZ UDPゴシック" panose="020B0400000000000000" pitchFamily="50" charset="-128"/>
                  <a:ea typeface="BIZ UDPゴシック" panose="020B0400000000000000" pitchFamily="50" charset="-128"/>
                </a:rPr>
                <a:t>ファイル</a:t>
              </a:r>
            </a:p>
          </p:txBody>
        </p:sp>
      </p:grpSp>
    </p:spTree>
    <p:extLst>
      <p:ext uri="{BB962C8B-B14F-4D97-AF65-F5344CB8AC3E}">
        <p14:creationId xmlns:p14="http://schemas.microsoft.com/office/powerpoint/2010/main" val="4073763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CB4A8722-B143-4EB9-BAD7-15017B73EEF5}"/>
              </a:ext>
            </a:extLst>
          </p:cNvPr>
          <p:cNvSpPr/>
          <p:nvPr/>
        </p:nvSpPr>
        <p:spPr bwMode="auto">
          <a:xfrm>
            <a:off x="992677" y="2369774"/>
            <a:ext cx="2677580" cy="2111163"/>
          </a:xfrm>
          <a:prstGeom prst="rect">
            <a:avLst/>
          </a:prstGeom>
          <a:solidFill>
            <a:srgbClr val="FFFFCC"/>
          </a:solidFill>
          <a:ln w="12700" algn="ctr">
            <a:solidFill>
              <a:schemeClr val="tx1"/>
            </a:solidFill>
            <a:miter lim="800000"/>
            <a:headEnd/>
            <a:tailEnd/>
          </a:ln>
          <a:effectLst/>
        </p:spPr>
        <p:txBody>
          <a:bodyPr wrap="none" rtlCol="0" anchor="ctr"/>
          <a:lstStyle/>
          <a:p>
            <a:pPr algn="ctr"/>
            <a:endParaRPr kumimoji="1" lang="ja-JP" altLang="en-US"/>
          </a:p>
        </p:txBody>
      </p:sp>
      <p:sp>
        <p:nvSpPr>
          <p:cNvPr id="37" name="正方形/長方形 36">
            <a:extLst>
              <a:ext uri="{FF2B5EF4-FFF2-40B4-BE49-F238E27FC236}">
                <a16:creationId xmlns:a16="http://schemas.microsoft.com/office/drawing/2014/main" id="{55B13D76-5716-45F9-8BEF-7FE4647FA6EF}"/>
              </a:ext>
            </a:extLst>
          </p:cNvPr>
          <p:cNvSpPr/>
          <p:nvPr/>
        </p:nvSpPr>
        <p:spPr bwMode="auto">
          <a:xfrm>
            <a:off x="4062043" y="2369774"/>
            <a:ext cx="2289698" cy="1237086"/>
          </a:xfrm>
          <a:prstGeom prst="rect">
            <a:avLst/>
          </a:prstGeom>
          <a:solidFill>
            <a:srgbClr val="FFFFCC"/>
          </a:solidFill>
          <a:ln w="12700" algn="ctr">
            <a:solidFill>
              <a:schemeClr val="tx1"/>
            </a:solidFill>
            <a:miter lim="800000"/>
            <a:headEnd/>
            <a:tailEnd/>
          </a:ln>
          <a:effectLst/>
        </p:spPr>
        <p:txBody>
          <a:bodyPr wrap="none" rtlCol="0" anchor="ctr"/>
          <a:lstStyle/>
          <a:p>
            <a:pPr algn="ctr"/>
            <a:endParaRPr kumimoji="1" lang="ja-JP" altLang="en-US"/>
          </a:p>
        </p:txBody>
      </p:sp>
      <p:cxnSp>
        <p:nvCxnSpPr>
          <p:cNvPr id="63" name="直線矢印コネクタ 62">
            <a:extLst>
              <a:ext uri="{FF2B5EF4-FFF2-40B4-BE49-F238E27FC236}">
                <a16:creationId xmlns:a16="http://schemas.microsoft.com/office/drawing/2014/main" id="{2257B45A-419C-40F1-B02F-906B8F9887E4}"/>
              </a:ext>
            </a:extLst>
          </p:cNvPr>
          <p:cNvCxnSpPr/>
          <p:nvPr/>
        </p:nvCxnSpPr>
        <p:spPr bwMode="auto">
          <a:xfrm flipV="1">
            <a:off x="3495989" y="2915765"/>
            <a:ext cx="1013562" cy="891238"/>
          </a:xfrm>
          <a:prstGeom prst="straightConnector1">
            <a:avLst/>
          </a:prstGeom>
          <a:noFill/>
          <a:ln w="34925" algn="ctr">
            <a:solidFill>
              <a:schemeClr val="tx1"/>
            </a:solidFill>
            <a:miter lim="800000"/>
            <a:headEnd/>
            <a:tailEnd type="triangle"/>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pic>
        <p:nvPicPr>
          <p:cNvPr id="62" name="図 61">
            <a:extLst>
              <a:ext uri="{FF2B5EF4-FFF2-40B4-BE49-F238E27FC236}">
                <a16:creationId xmlns:a16="http://schemas.microsoft.com/office/drawing/2014/main" id="{FC1DA6B3-264F-47FE-811F-6687A7C7FF8D}"/>
              </a:ext>
            </a:extLst>
          </p:cNvPr>
          <p:cNvPicPr>
            <a:picLocks noChangeAspect="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5192732" y="4079547"/>
            <a:ext cx="341717" cy="321239"/>
          </a:xfrm>
          <a:prstGeom prst="rect">
            <a:avLst/>
          </a:prstGeom>
          <a:solidFill>
            <a:schemeClr val="bg1"/>
          </a:solidFill>
          <a:effectLst>
            <a:outerShdw blurRad="50800" dist="38100" dir="2700000" algn="tl" rotWithShape="0">
              <a:prstClr val="black"/>
            </a:outerShdw>
          </a:effectLst>
        </p:spPr>
      </p:pic>
      <p:sp>
        <p:nvSpPr>
          <p:cNvPr id="259" name="正方形/長方形 258">
            <a:extLst>
              <a:ext uri="{FF2B5EF4-FFF2-40B4-BE49-F238E27FC236}">
                <a16:creationId xmlns:a16="http://schemas.microsoft.com/office/drawing/2014/main" id="{758406BE-EFC6-4CDD-8D2C-06431A7A45D8}"/>
              </a:ext>
            </a:extLst>
          </p:cNvPr>
          <p:cNvSpPr/>
          <p:nvPr/>
        </p:nvSpPr>
        <p:spPr bwMode="auto">
          <a:xfrm>
            <a:off x="1" y="-26177"/>
            <a:ext cx="9143999" cy="548638"/>
          </a:xfrm>
          <a:prstGeom prst="rect">
            <a:avLst/>
          </a:prstGeom>
          <a:gradFill>
            <a:gsLst>
              <a:gs pos="0">
                <a:srgbClr val="3C8C93"/>
              </a:gs>
              <a:gs pos="100000">
                <a:srgbClr val="4DABB2"/>
              </a:gs>
            </a:gsLst>
            <a:lin ang="5400000" scaled="0"/>
          </a:gradFill>
          <a:ln w="12700" algn="ctr">
            <a:solidFill>
              <a:srgbClr val="660066"/>
            </a:solidFill>
            <a:miter lim="800000"/>
            <a:headEnd/>
            <a:tailEnd/>
          </a:ln>
          <a:effectLst/>
        </p:spPr>
        <p:txBody>
          <a:bodyPr wrap="none" rtlCol="0" anchor="ctr"/>
          <a:lstStyle/>
          <a:p>
            <a:pPr algn="ctr"/>
            <a:r>
              <a:rPr kumimoji="1" lang="ja-JP" altLang="en-US" sz="2000" dirty="0">
                <a:solidFill>
                  <a:schemeClr val="bg1"/>
                </a:solidFill>
                <a:latin typeface="HGP創英角ｺﾞｼｯｸUB" panose="020B0900000000000000" pitchFamily="50" charset="-128"/>
                <a:ea typeface="HGP創英角ｺﾞｼｯｸUB" panose="020B0900000000000000" pitchFamily="50" charset="-128"/>
              </a:rPr>
              <a:t>③データ投入</a:t>
            </a:r>
          </a:p>
        </p:txBody>
      </p:sp>
      <p:sp>
        <p:nvSpPr>
          <p:cNvPr id="52" name="テキスト ボックス 51">
            <a:extLst>
              <a:ext uri="{FF2B5EF4-FFF2-40B4-BE49-F238E27FC236}">
                <a16:creationId xmlns:a16="http://schemas.microsoft.com/office/drawing/2014/main" id="{2ADFE48E-D035-473C-9FF4-2D639A4D9672}"/>
              </a:ext>
            </a:extLst>
          </p:cNvPr>
          <p:cNvSpPr txBox="1"/>
          <p:nvPr/>
        </p:nvSpPr>
        <p:spPr bwMode="auto">
          <a:xfrm>
            <a:off x="76191" y="640979"/>
            <a:ext cx="8848493" cy="753742"/>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noAutofit/>
          </a:bodyPr>
          <a:lstStyle/>
          <a:p>
            <a:pPr marL="1600200" indent="-1600200" algn="l">
              <a:spcBef>
                <a:spcPts val="600"/>
              </a:spcBef>
              <a:spcAft>
                <a:spcPts val="0"/>
              </a:spcAft>
            </a:pPr>
            <a:r>
              <a:rPr kumimoji="0" lang="en-US" altLang="ja-JP" sz="1400" dirty="0">
                <a:latin typeface="BIZ UDPゴシック" panose="020B0400000000000000" pitchFamily="50" charset="-128"/>
                <a:ea typeface="BIZ UDPゴシック" panose="020B0400000000000000" pitchFamily="50" charset="-128"/>
                <a:cs typeface="Times New Roman" panose="02020603050405020304" pitchFamily="18" charset="0"/>
                <a:sym typeface="Segoe UI Emoji" panose="020B0502040204020203" pitchFamily="34" charset="0"/>
              </a:rPr>
              <a:t>👉</a:t>
            </a:r>
            <a:r>
              <a:rPr kumimoji="0" lang="ja-JP" altLang="ja-JP" sz="1400" dirty="0">
                <a:latin typeface="BIZ UDPゴシック" panose="020B0400000000000000" pitchFamily="50" charset="-128"/>
                <a:ea typeface="BIZ UDPゴシック" panose="020B0400000000000000" pitchFamily="50" charset="-128"/>
                <a:cs typeface="Times New Roman" panose="02020603050405020304" pitchFamily="18" charset="0"/>
              </a:rPr>
              <a:t>データ投入</a:t>
            </a:r>
            <a:r>
              <a:rPr kumimoji="0" lang="ja-JP" altLang="en-US" sz="1400" dirty="0">
                <a:latin typeface="BIZ UDPゴシック" panose="020B0400000000000000" pitchFamily="50" charset="-128"/>
                <a:ea typeface="BIZ UDPゴシック" panose="020B0400000000000000" pitchFamily="50" charset="-128"/>
                <a:cs typeface="Times New Roman" panose="02020603050405020304" pitchFamily="18" charset="0"/>
              </a:rPr>
              <a:t>の実施主体</a:t>
            </a:r>
            <a:endParaRPr kumimoji="0" lang="ja-JP" altLang="ja-JP" sz="14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marL="133350" algn="just">
              <a:lnSpc>
                <a:spcPts val="1500"/>
              </a:lnSpc>
              <a:spcBef>
                <a:spcPts val="600"/>
              </a:spcBef>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完成した中間ファイルをクラウド上のサーバに反映させる作業（データ投入）は、情報セキュリティの観点から、ＩＣＢＡが専属的に実施しています。民間事業者に中間ファイル作成を委託した場合も、データ投入については</a:t>
            </a:r>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ICBA</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にて対応させていただきます。</a:t>
            </a:r>
            <a:endPar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133350" algn="just">
              <a:lnSpc>
                <a:spcPts val="1500"/>
              </a:lnSpc>
              <a:spcBef>
                <a:spcPts val="600"/>
              </a:spcBef>
            </a:pP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101D91BC-DC7C-418D-B075-61D922874975}"/>
              </a:ext>
            </a:extLst>
          </p:cNvPr>
          <p:cNvSpPr txBox="1"/>
          <p:nvPr/>
        </p:nvSpPr>
        <p:spPr bwMode="auto">
          <a:xfrm>
            <a:off x="85305" y="1476794"/>
            <a:ext cx="8848493" cy="307777"/>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algn="just">
              <a:spcBef>
                <a:spcPts val="600"/>
              </a:spcBef>
            </a:pPr>
            <a:r>
              <a:rPr kumimoji="0" lang="en-US" altLang="ja-JP" sz="1400" dirty="0">
                <a:latin typeface="BIZ UDPゴシック" panose="020B0400000000000000" pitchFamily="50" charset="-128"/>
                <a:ea typeface="BIZ UDPゴシック" panose="020B0400000000000000" pitchFamily="50" charset="-128"/>
                <a:cs typeface="Times New Roman" panose="02020603050405020304" pitchFamily="18" charset="0"/>
                <a:sym typeface="Segoe UI Emoji" panose="020B0502040204020203" pitchFamily="34" charset="0"/>
              </a:rPr>
              <a:t>👉</a:t>
            </a:r>
            <a:r>
              <a:rPr kumimoji="0" lang="ja-JP" altLang="en-US" sz="1400" dirty="0">
                <a:latin typeface="BIZ UDPゴシック" panose="020B0400000000000000" pitchFamily="50" charset="-128"/>
                <a:ea typeface="BIZ UDPゴシック" panose="020B0400000000000000" pitchFamily="50" charset="-128"/>
                <a:cs typeface="Times New Roman" panose="02020603050405020304" pitchFamily="18" charset="0"/>
              </a:rPr>
              <a:t>データ投入</a:t>
            </a:r>
            <a:r>
              <a:rPr kumimoji="0" lang="ja-JP" altLang="ja-JP" sz="1400" dirty="0">
                <a:latin typeface="BIZ UDPゴシック" panose="020B0400000000000000" pitchFamily="50" charset="-128"/>
                <a:ea typeface="BIZ UDPゴシック" panose="020B0400000000000000" pitchFamily="50" charset="-128"/>
                <a:cs typeface="Times New Roman" panose="02020603050405020304" pitchFamily="18" charset="0"/>
              </a:rPr>
              <a:t>のイメージ</a:t>
            </a:r>
            <a:endParaRPr kumimoji="0" lang="ja-JP" altLang="ja-JP" sz="800" b="0" i="0" u="none" strike="noStrike" cap="none" normalizeH="0" baseline="0" dirty="0">
              <a:ln>
                <a:noFill/>
              </a:ln>
              <a:solidFill>
                <a:schemeClr val="tx1"/>
              </a:solidFill>
              <a:effectLst/>
            </a:endParaRPr>
          </a:p>
        </p:txBody>
      </p:sp>
      <p:pic>
        <p:nvPicPr>
          <p:cNvPr id="7" name="図 6">
            <a:extLst>
              <a:ext uri="{FF2B5EF4-FFF2-40B4-BE49-F238E27FC236}">
                <a16:creationId xmlns:a16="http://schemas.microsoft.com/office/drawing/2014/main" id="{3C1C9795-707E-4C0D-A3C9-14851D49F20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955" t="33656" r="17358" b="34779"/>
          <a:stretch/>
        </p:blipFill>
        <p:spPr>
          <a:xfrm>
            <a:off x="2653555" y="2784112"/>
            <a:ext cx="437493" cy="213480"/>
          </a:xfrm>
          <a:prstGeom prst="rect">
            <a:avLst/>
          </a:prstGeom>
        </p:spPr>
      </p:pic>
      <p:pic>
        <p:nvPicPr>
          <p:cNvPr id="8" name="図 7">
            <a:extLst>
              <a:ext uri="{FF2B5EF4-FFF2-40B4-BE49-F238E27FC236}">
                <a16:creationId xmlns:a16="http://schemas.microsoft.com/office/drawing/2014/main" id="{182FE71B-B97A-467E-955F-1B77C2A14EEB}"/>
              </a:ext>
            </a:extLst>
          </p:cNvPr>
          <p:cNvPicPr>
            <a:picLocks noChangeAspect="1"/>
          </p:cNvPicPr>
          <p:nvPr/>
        </p:nvPicPr>
        <p:blipFill>
          <a:blip r:embed="rId5"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1874165" y="3556621"/>
            <a:ext cx="621803" cy="461687"/>
          </a:xfrm>
          <a:prstGeom prst="rect">
            <a:avLst/>
          </a:prstGeom>
        </p:spPr>
      </p:pic>
      <p:pic>
        <p:nvPicPr>
          <p:cNvPr id="9" name="図 8">
            <a:extLst>
              <a:ext uri="{FF2B5EF4-FFF2-40B4-BE49-F238E27FC236}">
                <a16:creationId xmlns:a16="http://schemas.microsoft.com/office/drawing/2014/main" id="{1EB07537-54C0-4D72-BA2E-A044003C300B}"/>
              </a:ext>
            </a:extLst>
          </p:cNvPr>
          <p:cNvPicPr>
            <a:picLocks noChangeAspect="1"/>
          </p:cNvPicPr>
          <p:nvPr/>
        </p:nvPicPr>
        <p:blipFill>
          <a:blip r:embed="rId5"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1459421" y="3114474"/>
            <a:ext cx="621803" cy="461687"/>
          </a:xfrm>
          <a:prstGeom prst="rect">
            <a:avLst/>
          </a:prstGeom>
        </p:spPr>
      </p:pic>
      <p:sp>
        <p:nvSpPr>
          <p:cNvPr id="10" name="正方形/長方形 9">
            <a:extLst>
              <a:ext uri="{FF2B5EF4-FFF2-40B4-BE49-F238E27FC236}">
                <a16:creationId xmlns:a16="http://schemas.microsoft.com/office/drawing/2014/main" id="{B11EA962-A5B2-4EB0-822C-C59DA0968D5A}"/>
              </a:ext>
            </a:extLst>
          </p:cNvPr>
          <p:cNvSpPr/>
          <p:nvPr/>
        </p:nvSpPr>
        <p:spPr bwMode="auto">
          <a:xfrm>
            <a:off x="6559348" y="2369773"/>
            <a:ext cx="1361102" cy="2111163"/>
          </a:xfrm>
          <a:prstGeom prst="rect">
            <a:avLst/>
          </a:prstGeom>
          <a:solidFill>
            <a:srgbClr val="FFFFCC"/>
          </a:solidFill>
          <a:ln w="12700" algn="ctr">
            <a:solidFill>
              <a:schemeClr val="tx1"/>
            </a:solidFill>
            <a:miter lim="800000"/>
            <a:headEnd/>
            <a:tailEnd/>
          </a:ln>
          <a:effectLst/>
        </p:spPr>
        <p:txBody>
          <a:bodyPr wrap="none" rtlCol="0" anchor="ctr"/>
          <a:lstStyle/>
          <a:p>
            <a:pPr algn="ctr"/>
            <a:endParaRPr kumimoji="1" lang="ja-JP" altLang="en-US"/>
          </a:p>
        </p:txBody>
      </p:sp>
      <p:sp>
        <p:nvSpPr>
          <p:cNvPr id="12" name="四角形: 上の 2 つの角を丸める 11">
            <a:extLst>
              <a:ext uri="{FF2B5EF4-FFF2-40B4-BE49-F238E27FC236}">
                <a16:creationId xmlns:a16="http://schemas.microsoft.com/office/drawing/2014/main" id="{85E470DF-9FDC-40A7-BFC2-5477C89E2A6A}"/>
              </a:ext>
            </a:extLst>
          </p:cNvPr>
          <p:cNvSpPr/>
          <p:nvPr/>
        </p:nvSpPr>
        <p:spPr bwMode="auto">
          <a:xfrm>
            <a:off x="992676" y="1930522"/>
            <a:ext cx="2677579" cy="448631"/>
          </a:xfrm>
          <a:prstGeom prst="round2SameRect">
            <a:avLst/>
          </a:prstGeom>
          <a:solidFill>
            <a:schemeClr val="tx1"/>
          </a:solidFill>
          <a:ln w="12700" algn="ctr">
            <a:solidFill>
              <a:schemeClr val="tx1"/>
            </a:solidFill>
            <a:miter lim="800000"/>
            <a:headEnd/>
            <a:tailEnd/>
          </a:ln>
          <a:effectLst/>
        </p:spPr>
        <p:txBody>
          <a:bodyPr wrap="none" lIns="0" tIns="0" rIns="0" bIns="0" rtlCol="0" anchor="ctr"/>
          <a:lstStyle/>
          <a:p>
            <a:pPr algn="ctr"/>
            <a:r>
              <a:rPr kumimoji="1" lang="ja-JP" altLang="en-US" sz="1200" dirty="0">
                <a:solidFill>
                  <a:schemeClr val="bg1"/>
                </a:solidFill>
              </a:rPr>
              <a:t>特定行政庁</a:t>
            </a:r>
          </a:p>
        </p:txBody>
      </p:sp>
      <p:sp>
        <p:nvSpPr>
          <p:cNvPr id="13" name="四角形: 上の 2 つの角を丸める 12">
            <a:extLst>
              <a:ext uri="{FF2B5EF4-FFF2-40B4-BE49-F238E27FC236}">
                <a16:creationId xmlns:a16="http://schemas.microsoft.com/office/drawing/2014/main" id="{4FF27137-2EBD-4CC4-B530-7E5674B3CFDD}"/>
              </a:ext>
            </a:extLst>
          </p:cNvPr>
          <p:cNvSpPr/>
          <p:nvPr/>
        </p:nvSpPr>
        <p:spPr bwMode="auto">
          <a:xfrm>
            <a:off x="6559346" y="1930522"/>
            <a:ext cx="1361101" cy="448631"/>
          </a:xfrm>
          <a:prstGeom prst="round2SameRect">
            <a:avLst/>
          </a:prstGeom>
          <a:solidFill>
            <a:schemeClr val="tx1"/>
          </a:solidFill>
          <a:ln w="12700" algn="ctr">
            <a:solidFill>
              <a:schemeClr val="tx1"/>
            </a:solidFill>
            <a:miter lim="800000"/>
            <a:headEnd/>
            <a:tailEnd/>
          </a:ln>
          <a:effectLst/>
        </p:spPr>
        <p:txBody>
          <a:bodyPr wrap="none" lIns="0" tIns="0" rIns="0" bIns="0" rtlCol="0" anchor="ctr"/>
          <a:lstStyle/>
          <a:p>
            <a:pPr algn="ctr"/>
            <a:r>
              <a:rPr kumimoji="1" lang="ja-JP" altLang="en-US" dirty="0">
                <a:solidFill>
                  <a:schemeClr val="bg1"/>
                </a:solidFill>
              </a:rPr>
              <a:t>中間ファイル作成を委託した</a:t>
            </a:r>
            <a:endParaRPr kumimoji="1" lang="en-US" altLang="ja-JP" dirty="0">
              <a:solidFill>
                <a:schemeClr val="bg1"/>
              </a:solidFill>
            </a:endParaRPr>
          </a:p>
          <a:p>
            <a:pPr algn="ctr"/>
            <a:r>
              <a:rPr kumimoji="1" lang="ja-JP" altLang="en-US" sz="1200" dirty="0">
                <a:solidFill>
                  <a:schemeClr val="bg1"/>
                </a:solidFill>
              </a:rPr>
              <a:t>民間事業者</a:t>
            </a:r>
          </a:p>
        </p:txBody>
      </p:sp>
      <p:cxnSp>
        <p:nvCxnSpPr>
          <p:cNvPr id="14" name="直線コネクタ 13">
            <a:extLst>
              <a:ext uri="{FF2B5EF4-FFF2-40B4-BE49-F238E27FC236}">
                <a16:creationId xmlns:a16="http://schemas.microsoft.com/office/drawing/2014/main" id="{80D28BE2-8C27-40A9-B67B-137B88D617FC}"/>
              </a:ext>
            </a:extLst>
          </p:cNvPr>
          <p:cNvCxnSpPr/>
          <p:nvPr/>
        </p:nvCxnSpPr>
        <p:spPr bwMode="auto">
          <a:xfrm>
            <a:off x="2987040" y="2945507"/>
            <a:ext cx="104008" cy="783517"/>
          </a:xfrm>
          <a:prstGeom prst="line">
            <a:avLst/>
          </a:prstGeom>
          <a:solidFill>
            <a:srgbClr val="FFE6CD"/>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cxnSp>
        <p:nvCxnSpPr>
          <p:cNvPr id="15" name="直線コネクタ 14">
            <a:extLst>
              <a:ext uri="{FF2B5EF4-FFF2-40B4-BE49-F238E27FC236}">
                <a16:creationId xmlns:a16="http://schemas.microsoft.com/office/drawing/2014/main" id="{B2C2DE17-8CB2-45DB-9E03-E2F84FAB1D62}"/>
              </a:ext>
            </a:extLst>
          </p:cNvPr>
          <p:cNvCxnSpPr/>
          <p:nvPr/>
        </p:nvCxnSpPr>
        <p:spPr bwMode="auto">
          <a:xfrm flipH="1">
            <a:off x="2449383" y="2958494"/>
            <a:ext cx="387475" cy="648365"/>
          </a:xfrm>
          <a:prstGeom prst="line">
            <a:avLst/>
          </a:prstGeom>
          <a:solidFill>
            <a:srgbClr val="FFE6CD"/>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cxnSp>
        <p:nvCxnSpPr>
          <p:cNvPr id="16" name="直線コネクタ 15">
            <a:extLst>
              <a:ext uri="{FF2B5EF4-FFF2-40B4-BE49-F238E27FC236}">
                <a16:creationId xmlns:a16="http://schemas.microsoft.com/office/drawing/2014/main" id="{B7E31777-F62E-4B27-AF5A-97269C599261}"/>
              </a:ext>
            </a:extLst>
          </p:cNvPr>
          <p:cNvCxnSpPr/>
          <p:nvPr/>
        </p:nvCxnSpPr>
        <p:spPr bwMode="auto">
          <a:xfrm flipH="1">
            <a:off x="2072608" y="2945507"/>
            <a:ext cx="707538" cy="222635"/>
          </a:xfrm>
          <a:prstGeom prst="line">
            <a:avLst/>
          </a:prstGeom>
          <a:solidFill>
            <a:srgbClr val="FFE6CD"/>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cxnSp>
        <p:nvCxnSpPr>
          <p:cNvPr id="17" name="直線コネクタ 16">
            <a:extLst>
              <a:ext uri="{FF2B5EF4-FFF2-40B4-BE49-F238E27FC236}">
                <a16:creationId xmlns:a16="http://schemas.microsoft.com/office/drawing/2014/main" id="{46FEC887-4BD7-4137-BA98-CDB6FA8E2D50}"/>
              </a:ext>
            </a:extLst>
          </p:cNvPr>
          <p:cNvCxnSpPr/>
          <p:nvPr/>
        </p:nvCxnSpPr>
        <p:spPr bwMode="auto">
          <a:xfrm flipV="1">
            <a:off x="1887027" y="2916252"/>
            <a:ext cx="798278" cy="17208"/>
          </a:xfrm>
          <a:prstGeom prst="line">
            <a:avLst/>
          </a:prstGeom>
          <a:solidFill>
            <a:srgbClr val="FFE6CD"/>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pic>
        <p:nvPicPr>
          <p:cNvPr id="18" name="図 17">
            <a:extLst>
              <a:ext uri="{FF2B5EF4-FFF2-40B4-BE49-F238E27FC236}">
                <a16:creationId xmlns:a16="http://schemas.microsoft.com/office/drawing/2014/main" id="{1FF68403-6BF2-408B-8F93-7B9EE6B692E7}"/>
              </a:ext>
            </a:extLst>
          </p:cNvPr>
          <p:cNvPicPr>
            <a:picLocks noChangeAspect="1"/>
          </p:cNvPicPr>
          <p:nvPr/>
        </p:nvPicPr>
        <p:blipFill>
          <a:blip r:embed="rId5"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1482361" y="2570263"/>
            <a:ext cx="621803" cy="461687"/>
          </a:xfrm>
          <a:prstGeom prst="rect">
            <a:avLst/>
          </a:prstGeom>
        </p:spPr>
      </p:pic>
      <p:pic>
        <p:nvPicPr>
          <p:cNvPr id="19" name="図 18">
            <a:extLst>
              <a:ext uri="{FF2B5EF4-FFF2-40B4-BE49-F238E27FC236}">
                <a16:creationId xmlns:a16="http://schemas.microsoft.com/office/drawing/2014/main" id="{D0B2FD79-793F-4351-8EB5-10B3261CD8F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3202" t="1" r="19204" b="11174"/>
          <a:stretch/>
        </p:blipFill>
        <p:spPr>
          <a:xfrm flipH="1">
            <a:off x="1223549" y="2434904"/>
            <a:ext cx="480900" cy="741667"/>
          </a:xfrm>
          <a:prstGeom prst="rect">
            <a:avLst/>
          </a:prstGeom>
        </p:spPr>
      </p:pic>
      <p:pic>
        <p:nvPicPr>
          <p:cNvPr id="20" name="図 19">
            <a:extLst>
              <a:ext uri="{FF2B5EF4-FFF2-40B4-BE49-F238E27FC236}">
                <a16:creationId xmlns:a16="http://schemas.microsoft.com/office/drawing/2014/main" id="{13BCFF02-790E-4635-9661-1F1268A7681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3202" t="1" r="19204" b="11174"/>
          <a:stretch/>
        </p:blipFill>
        <p:spPr>
          <a:xfrm flipH="1">
            <a:off x="1298640" y="3054279"/>
            <a:ext cx="480900" cy="741667"/>
          </a:xfrm>
          <a:prstGeom prst="rect">
            <a:avLst/>
          </a:prstGeom>
        </p:spPr>
      </p:pic>
      <p:pic>
        <p:nvPicPr>
          <p:cNvPr id="21" name="図 20">
            <a:extLst>
              <a:ext uri="{FF2B5EF4-FFF2-40B4-BE49-F238E27FC236}">
                <a16:creationId xmlns:a16="http://schemas.microsoft.com/office/drawing/2014/main" id="{B9904467-954D-4839-85C7-09D7CA1759A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3202" t="1" r="19204" b="11174"/>
          <a:stretch/>
        </p:blipFill>
        <p:spPr>
          <a:xfrm flipH="1">
            <a:off x="1717861" y="3479938"/>
            <a:ext cx="480900" cy="741667"/>
          </a:xfrm>
          <a:prstGeom prst="rect">
            <a:avLst/>
          </a:prstGeom>
        </p:spPr>
      </p:pic>
      <p:pic>
        <p:nvPicPr>
          <p:cNvPr id="23" name="図 22">
            <a:extLst>
              <a:ext uri="{FF2B5EF4-FFF2-40B4-BE49-F238E27FC236}">
                <a16:creationId xmlns:a16="http://schemas.microsoft.com/office/drawing/2014/main" id="{9DA10178-BC49-42F8-B9E8-BCBFAA94C70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4363" t="18235" r="20500" b="21442"/>
          <a:stretch/>
        </p:blipFill>
        <p:spPr>
          <a:xfrm>
            <a:off x="6793000" y="3627196"/>
            <a:ext cx="381392" cy="509704"/>
          </a:xfrm>
          <a:prstGeom prst="rect">
            <a:avLst/>
          </a:prstGeom>
        </p:spPr>
      </p:pic>
      <p:pic>
        <p:nvPicPr>
          <p:cNvPr id="24" name="図 23">
            <a:extLst>
              <a:ext uri="{FF2B5EF4-FFF2-40B4-BE49-F238E27FC236}">
                <a16:creationId xmlns:a16="http://schemas.microsoft.com/office/drawing/2014/main" id="{C3E5DE48-5D2F-472E-952D-078DEC819FDA}"/>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6701797" y="2629087"/>
            <a:ext cx="1011048" cy="748175"/>
          </a:xfrm>
          <a:prstGeom prst="rect">
            <a:avLst/>
          </a:prstGeom>
        </p:spPr>
      </p:pic>
      <p:sp>
        <p:nvSpPr>
          <p:cNvPr id="36" name="四角形: 上の 2 つの角を丸める 35">
            <a:extLst>
              <a:ext uri="{FF2B5EF4-FFF2-40B4-BE49-F238E27FC236}">
                <a16:creationId xmlns:a16="http://schemas.microsoft.com/office/drawing/2014/main" id="{EC625EA0-3D9A-4ADE-81E8-D8F6EFB2ACA7}"/>
              </a:ext>
            </a:extLst>
          </p:cNvPr>
          <p:cNvSpPr/>
          <p:nvPr/>
        </p:nvSpPr>
        <p:spPr bwMode="auto">
          <a:xfrm>
            <a:off x="4055647" y="1930522"/>
            <a:ext cx="2308258" cy="448631"/>
          </a:xfrm>
          <a:prstGeom prst="round2SameRect">
            <a:avLst/>
          </a:prstGeom>
          <a:solidFill>
            <a:schemeClr val="tx1"/>
          </a:solidFill>
          <a:ln w="12700" algn="ctr">
            <a:solidFill>
              <a:schemeClr val="tx1"/>
            </a:solidFill>
            <a:miter lim="800000"/>
            <a:headEnd/>
            <a:tailEnd/>
          </a:ln>
          <a:effectLst/>
        </p:spPr>
        <p:txBody>
          <a:bodyPr wrap="none" lIns="0" tIns="0" rIns="0" bIns="0" rtlCol="0" anchor="ctr"/>
          <a:lstStyle/>
          <a:p>
            <a:pPr algn="ctr"/>
            <a:r>
              <a:rPr kumimoji="1" lang="en-US" altLang="ja-JP" sz="1200" dirty="0">
                <a:solidFill>
                  <a:schemeClr val="bg1"/>
                </a:solidFill>
              </a:rPr>
              <a:t>ICBA</a:t>
            </a:r>
            <a:endParaRPr kumimoji="1" lang="ja-JP" altLang="en-US" sz="1200" dirty="0">
              <a:solidFill>
                <a:schemeClr val="bg1"/>
              </a:solidFill>
            </a:endParaRPr>
          </a:p>
        </p:txBody>
      </p:sp>
      <p:cxnSp>
        <p:nvCxnSpPr>
          <p:cNvPr id="38" name="直線矢印コネクタ 37">
            <a:extLst>
              <a:ext uri="{FF2B5EF4-FFF2-40B4-BE49-F238E27FC236}">
                <a16:creationId xmlns:a16="http://schemas.microsoft.com/office/drawing/2014/main" id="{04D57F95-EF13-4E07-921F-02ADBA87FF4D}"/>
              </a:ext>
            </a:extLst>
          </p:cNvPr>
          <p:cNvCxnSpPr/>
          <p:nvPr/>
        </p:nvCxnSpPr>
        <p:spPr bwMode="auto">
          <a:xfrm flipH="1">
            <a:off x="3542471" y="3927716"/>
            <a:ext cx="3159326" cy="30783"/>
          </a:xfrm>
          <a:prstGeom prst="straightConnector1">
            <a:avLst/>
          </a:prstGeom>
          <a:noFill/>
          <a:ln w="34925" algn="ctr">
            <a:solidFill>
              <a:schemeClr val="tx1"/>
            </a:solidFill>
            <a:miter lim="800000"/>
            <a:headEnd/>
            <a:tailEnd type="triangle"/>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sp>
        <p:nvSpPr>
          <p:cNvPr id="47" name="テキスト ボックス 46">
            <a:extLst>
              <a:ext uri="{FF2B5EF4-FFF2-40B4-BE49-F238E27FC236}">
                <a16:creationId xmlns:a16="http://schemas.microsoft.com/office/drawing/2014/main" id="{08C02D1D-58A3-4683-9B51-CEAFA870A132}"/>
              </a:ext>
            </a:extLst>
          </p:cNvPr>
          <p:cNvSpPr txBox="1"/>
          <p:nvPr/>
        </p:nvSpPr>
        <p:spPr bwMode="auto">
          <a:xfrm>
            <a:off x="76191" y="4704596"/>
            <a:ext cx="8848493" cy="2153404"/>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noAutofit/>
          </a:bodyPr>
          <a:lstStyle/>
          <a:p>
            <a:pPr marL="133350" algn="just">
              <a:lnSpc>
                <a:spcPts val="1500"/>
              </a:lnSpc>
              <a:spcBef>
                <a:spcPts val="0"/>
              </a:spcBef>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①検証完了後、特定行政庁は民間事業者より中間ファイルの納品を受けます。</a:t>
            </a:r>
            <a:endPar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269875" indent="-87313" algn="just">
              <a:lnSpc>
                <a:spcPts val="1500"/>
              </a:lnSpc>
              <a:spcBef>
                <a:spcPts val="0"/>
              </a:spcBef>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　なお、台帳システムの本番環境に投入後、中間ファイルの修正が発生することもあり得ますので、貸し出した検証環境は中間ファイル納品と同時に返却せず、１か月程度存置されることをお勧めします。</a:t>
            </a:r>
            <a:endPar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133350" algn="just">
              <a:lnSpc>
                <a:spcPts val="1500"/>
              </a:lnSpc>
              <a:spcBef>
                <a:spcPts val="600"/>
              </a:spcBef>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②納品された中間ファイルの台帳システムへの投入をＩＣＢＡに依頼します。</a:t>
            </a:r>
            <a:endPar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133350" indent="49213" algn="just">
              <a:lnSpc>
                <a:spcPts val="1500"/>
              </a:lnSpc>
              <a:spcBef>
                <a:spcPts val="0"/>
              </a:spcBef>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　中間ファイルの運搬は、大容量ファイル転送サービス又はセキュリティ便（運搬費はＩＣＢＡ負担）を利用します。</a:t>
            </a:r>
            <a:endPar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269875" indent="-136525" algn="just">
              <a:lnSpc>
                <a:spcPts val="1500"/>
              </a:lnSpc>
              <a:spcBef>
                <a:spcPts val="600"/>
              </a:spcBef>
            </a:pP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③台帳システムへのデータ投入は、通常は夜間のメンテナンス時間（</a:t>
            </a:r>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0:00</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a:t>
            </a:r>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5:00</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）を利用して行います。データ件数が</a:t>
            </a:r>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20</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万件程度までは一夜で完了するため、ＩＣＢＡに投入を依頼後、数日内に特定行政庁の端末から投入結果を参照できるようになります。</a:t>
            </a:r>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20</a:t>
            </a:r>
            <a:r>
              <a:rPr lang="ja-JP" altLang="en-US" sz="1200" kern="100" dirty="0">
                <a:latin typeface="ＭＳ Ｐ明朝" panose="02020600040205080304" pitchFamily="18" charset="-128"/>
                <a:ea typeface="ＭＳ Ｐ明朝" panose="02020600040205080304" pitchFamily="18" charset="-128"/>
                <a:cs typeface="Times New Roman" panose="02020603050405020304" pitchFamily="18" charset="0"/>
              </a:rPr>
              <a:t>万件程度を超える場合は土日にわたってシステムを停止するなどで対応することから、所要期間は数週間となる場合があります。</a:t>
            </a:r>
            <a:endPar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p:txBody>
      </p:sp>
      <p:sp>
        <p:nvSpPr>
          <p:cNvPr id="42" name="楕円 41">
            <a:extLst>
              <a:ext uri="{FF2B5EF4-FFF2-40B4-BE49-F238E27FC236}">
                <a16:creationId xmlns:a16="http://schemas.microsoft.com/office/drawing/2014/main" id="{FBB4E551-C01A-4821-8F62-1DF6EDFE5C00}"/>
              </a:ext>
            </a:extLst>
          </p:cNvPr>
          <p:cNvSpPr/>
          <p:nvPr/>
        </p:nvSpPr>
        <p:spPr bwMode="auto">
          <a:xfrm>
            <a:off x="3967870" y="2532131"/>
            <a:ext cx="278704" cy="278704"/>
          </a:xfrm>
          <a:prstGeom prst="ellipse">
            <a:avLst/>
          </a:prstGeom>
          <a:solidFill>
            <a:schemeClr val="bg1"/>
          </a:solidFill>
          <a:ln w="12700" algn="ctr">
            <a:solidFill>
              <a:schemeClr val="tx1"/>
            </a:solidFill>
            <a:miter lim="800000"/>
            <a:headEnd/>
            <a:tailEnd/>
          </a:ln>
          <a:effectLst/>
        </p:spPr>
        <p:txBody>
          <a:bodyPr wrap="none" lIns="0" tIns="0" rIns="0" bIns="0" rtlCol="0" anchor="ctr"/>
          <a:lstStyle/>
          <a:p>
            <a:pPr algn="ctr"/>
            <a:r>
              <a:rPr kumimoji="1" lang="en-US" altLang="ja-JP" sz="1050" dirty="0"/>
              <a:t>2</a:t>
            </a:r>
            <a:endParaRPr kumimoji="1" lang="ja-JP" altLang="en-US" sz="1050" dirty="0"/>
          </a:p>
        </p:txBody>
      </p:sp>
      <p:pic>
        <p:nvPicPr>
          <p:cNvPr id="54" name="図 53">
            <a:extLst>
              <a:ext uri="{FF2B5EF4-FFF2-40B4-BE49-F238E27FC236}">
                <a16:creationId xmlns:a16="http://schemas.microsoft.com/office/drawing/2014/main" id="{2ED02C52-26DF-4BC0-93E3-23EC9FD34C1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4363" t="18235" r="20500" b="21442"/>
          <a:stretch/>
        </p:blipFill>
        <p:spPr>
          <a:xfrm>
            <a:off x="4472749" y="2426199"/>
            <a:ext cx="381392" cy="509704"/>
          </a:xfrm>
          <a:prstGeom prst="rect">
            <a:avLst/>
          </a:prstGeom>
        </p:spPr>
      </p:pic>
      <p:pic>
        <p:nvPicPr>
          <p:cNvPr id="55" name="図 54">
            <a:extLst>
              <a:ext uri="{FF2B5EF4-FFF2-40B4-BE49-F238E27FC236}">
                <a16:creationId xmlns:a16="http://schemas.microsoft.com/office/drawing/2014/main" id="{B4D96709-3B1B-4E0E-B81C-5DF90083F34B}"/>
              </a:ext>
            </a:extLst>
          </p:cNvPr>
          <p:cNvPicPr>
            <a:picLocks noChangeAspect="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4123705" y="3224644"/>
            <a:ext cx="341717" cy="321239"/>
          </a:xfrm>
          <a:prstGeom prst="rect">
            <a:avLst/>
          </a:prstGeom>
          <a:solidFill>
            <a:schemeClr val="bg1"/>
          </a:solidFill>
          <a:effectLst>
            <a:outerShdw blurRad="50800" dist="38100" dir="2700000" algn="tl" rotWithShape="0">
              <a:prstClr val="black"/>
            </a:outerShdw>
          </a:effectLst>
        </p:spPr>
      </p:pic>
      <p:grpSp>
        <p:nvGrpSpPr>
          <p:cNvPr id="50" name="グループ化 49">
            <a:extLst>
              <a:ext uri="{FF2B5EF4-FFF2-40B4-BE49-F238E27FC236}">
                <a16:creationId xmlns:a16="http://schemas.microsoft.com/office/drawing/2014/main" id="{77097465-B9A3-4117-887A-B27AE034BB40}"/>
              </a:ext>
            </a:extLst>
          </p:cNvPr>
          <p:cNvGrpSpPr/>
          <p:nvPr/>
        </p:nvGrpSpPr>
        <p:grpSpPr>
          <a:xfrm>
            <a:off x="3830599" y="2876917"/>
            <a:ext cx="535985" cy="414465"/>
            <a:chOff x="4288401" y="2132486"/>
            <a:chExt cx="788424" cy="651381"/>
          </a:xfrm>
        </p:grpSpPr>
        <p:sp>
          <p:nvSpPr>
            <p:cNvPr id="51" name="フローチャート: 書類 50">
              <a:extLst>
                <a:ext uri="{FF2B5EF4-FFF2-40B4-BE49-F238E27FC236}">
                  <a16:creationId xmlns:a16="http://schemas.microsoft.com/office/drawing/2014/main" id="{7FBEA8C5-FCBA-426C-A4F1-CC5C431415A7}"/>
                </a:ext>
              </a:extLst>
            </p:cNvPr>
            <p:cNvSpPr/>
            <p:nvPr/>
          </p:nvSpPr>
          <p:spPr bwMode="auto">
            <a:xfrm>
              <a:off x="4297985" y="2132486"/>
              <a:ext cx="778840" cy="651381"/>
            </a:xfrm>
            <a:prstGeom prst="flowChartDocument">
              <a:avLst/>
            </a:prstGeom>
            <a:solidFill>
              <a:schemeClr val="bg1">
                <a:lumMod val="85000"/>
              </a:schemeClr>
            </a:solidFill>
            <a:ln w="12700" algn="ctr">
              <a:solidFill>
                <a:schemeClr val="tx1"/>
              </a:solidFill>
              <a:miter lim="800000"/>
              <a:headEnd/>
              <a:tailEnd/>
            </a:ln>
            <a:effectLst>
              <a:outerShdw blurRad="50800" dist="38100" dir="2700000" algn="tl" rotWithShape="0">
                <a:prstClr val="black"/>
              </a:outerShdw>
            </a:effectLst>
          </p:spPr>
          <p:txBody>
            <a:bodyPr wrap="none" rtlCol="0" anchor="ctr"/>
            <a:lstStyle/>
            <a:p>
              <a:pPr algn="ctr"/>
              <a:endParaRPr lang="ja-JP" altLang="en-US"/>
            </a:p>
          </p:txBody>
        </p:sp>
        <p:sp>
          <p:nvSpPr>
            <p:cNvPr id="53" name="テキスト ボックス 52">
              <a:extLst>
                <a:ext uri="{FF2B5EF4-FFF2-40B4-BE49-F238E27FC236}">
                  <a16:creationId xmlns:a16="http://schemas.microsoft.com/office/drawing/2014/main" id="{9415DC18-1610-4EFD-9245-39D1BA3EBDDE}"/>
                </a:ext>
              </a:extLst>
            </p:cNvPr>
            <p:cNvSpPr txBox="1"/>
            <p:nvPr/>
          </p:nvSpPr>
          <p:spPr bwMode="auto">
            <a:xfrm>
              <a:off x="4288401" y="2165929"/>
              <a:ext cx="766856" cy="333047"/>
            </a:xfrm>
            <a:prstGeom prst="rect">
              <a:avLst/>
            </a:prstGeom>
            <a:noFill/>
            <a:ln w="12700">
              <a:noFill/>
              <a:miter lim="800000"/>
              <a:headEnd/>
              <a:tailEnd/>
            </a:ln>
          </p:spPr>
          <p:txBody>
            <a:bodyPr wrap="square" lIns="0" tIns="0" rIns="0" bIns="0" rtlCol="0">
              <a:spAutoFit/>
            </a:bodyPr>
            <a:lstStyle/>
            <a:p>
              <a:pPr algn="ctr" eaLnBrk="1" hangingPunct="1"/>
              <a:r>
                <a:rPr kumimoji="1" lang="ja-JP" altLang="en-US" sz="800" dirty="0">
                  <a:latin typeface="BIZ UDPゴシック" panose="020B0400000000000000" pitchFamily="50" charset="-128"/>
                  <a:ea typeface="BIZ UDPゴシック" panose="020B0400000000000000" pitchFamily="50" charset="-128"/>
                </a:rPr>
                <a:t>中間</a:t>
              </a:r>
              <a:endParaRPr kumimoji="1" lang="en-US" altLang="ja-JP" sz="800" dirty="0">
                <a:latin typeface="BIZ UDPゴシック" panose="020B0400000000000000" pitchFamily="50" charset="-128"/>
                <a:ea typeface="BIZ UDPゴシック" panose="020B0400000000000000" pitchFamily="50" charset="-128"/>
              </a:endParaRPr>
            </a:p>
            <a:p>
              <a:pPr algn="ctr" eaLnBrk="1" hangingPunct="1"/>
              <a:r>
                <a:rPr kumimoji="1" lang="ja-JP" altLang="en-US" sz="800" dirty="0">
                  <a:latin typeface="BIZ UDPゴシック" panose="020B0400000000000000" pitchFamily="50" charset="-128"/>
                  <a:ea typeface="BIZ UDPゴシック" panose="020B0400000000000000" pitchFamily="50" charset="-128"/>
                </a:rPr>
                <a:t>ファイル</a:t>
              </a:r>
            </a:p>
          </p:txBody>
        </p:sp>
      </p:grpSp>
      <p:grpSp>
        <p:nvGrpSpPr>
          <p:cNvPr id="26" name="グループ化 25">
            <a:extLst>
              <a:ext uri="{FF2B5EF4-FFF2-40B4-BE49-F238E27FC236}">
                <a16:creationId xmlns:a16="http://schemas.microsoft.com/office/drawing/2014/main" id="{059CE91A-759E-46A1-A72B-5774547169D6}"/>
              </a:ext>
            </a:extLst>
          </p:cNvPr>
          <p:cNvGrpSpPr/>
          <p:nvPr/>
        </p:nvGrpSpPr>
        <p:grpSpPr>
          <a:xfrm>
            <a:off x="4854141" y="3735225"/>
            <a:ext cx="535985" cy="414465"/>
            <a:chOff x="4288401" y="2132486"/>
            <a:chExt cx="788424" cy="651381"/>
          </a:xfrm>
        </p:grpSpPr>
        <p:sp>
          <p:nvSpPr>
            <p:cNvPr id="27" name="フローチャート: 書類 26">
              <a:extLst>
                <a:ext uri="{FF2B5EF4-FFF2-40B4-BE49-F238E27FC236}">
                  <a16:creationId xmlns:a16="http://schemas.microsoft.com/office/drawing/2014/main" id="{E8E22D2D-5419-444E-B570-4E2330E76E3C}"/>
                </a:ext>
              </a:extLst>
            </p:cNvPr>
            <p:cNvSpPr/>
            <p:nvPr/>
          </p:nvSpPr>
          <p:spPr bwMode="auto">
            <a:xfrm>
              <a:off x="4297985" y="2132486"/>
              <a:ext cx="778840" cy="651381"/>
            </a:xfrm>
            <a:prstGeom prst="flowChartDocument">
              <a:avLst/>
            </a:prstGeom>
            <a:solidFill>
              <a:schemeClr val="bg1">
                <a:lumMod val="85000"/>
              </a:schemeClr>
            </a:solidFill>
            <a:ln w="12700" algn="ctr">
              <a:solidFill>
                <a:schemeClr val="tx1"/>
              </a:solidFill>
              <a:miter lim="800000"/>
              <a:headEnd/>
              <a:tailEnd/>
            </a:ln>
            <a:effectLst>
              <a:outerShdw blurRad="50800" dist="38100" dir="2700000" algn="tl" rotWithShape="0">
                <a:prstClr val="black"/>
              </a:outerShdw>
            </a:effectLst>
          </p:spPr>
          <p:txBody>
            <a:bodyPr wrap="none" rtlCol="0" anchor="ctr"/>
            <a:lstStyle/>
            <a:p>
              <a:pPr algn="ctr"/>
              <a:endParaRPr lang="ja-JP" altLang="en-US"/>
            </a:p>
          </p:txBody>
        </p:sp>
        <p:sp>
          <p:nvSpPr>
            <p:cNvPr id="28" name="テキスト ボックス 27">
              <a:extLst>
                <a:ext uri="{FF2B5EF4-FFF2-40B4-BE49-F238E27FC236}">
                  <a16:creationId xmlns:a16="http://schemas.microsoft.com/office/drawing/2014/main" id="{E7387EB1-4D4A-452D-A1A9-518FD70BBB43}"/>
                </a:ext>
              </a:extLst>
            </p:cNvPr>
            <p:cNvSpPr txBox="1"/>
            <p:nvPr/>
          </p:nvSpPr>
          <p:spPr bwMode="auto">
            <a:xfrm>
              <a:off x="4288401" y="2165929"/>
              <a:ext cx="766856" cy="333047"/>
            </a:xfrm>
            <a:prstGeom prst="rect">
              <a:avLst/>
            </a:prstGeom>
            <a:noFill/>
            <a:ln w="12700">
              <a:noFill/>
              <a:miter lim="800000"/>
              <a:headEnd/>
              <a:tailEnd/>
            </a:ln>
          </p:spPr>
          <p:txBody>
            <a:bodyPr wrap="square" lIns="0" tIns="0" rIns="0" bIns="0" rtlCol="0">
              <a:spAutoFit/>
            </a:bodyPr>
            <a:lstStyle/>
            <a:p>
              <a:pPr algn="ctr" eaLnBrk="1" hangingPunct="1"/>
              <a:r>
                <a:rPr kumimoji="1" lang="ja-JP" altLang="en-US" sz="800" dirty="0">
                  <a:latin typeface="BIZ UDPゴシック" panose="020B0400000000000000" pitchFamily="50" charset="-128"/>
                  <a:ea typeface="BIZ UDPゴシック" panose="020B0400000000000000" pitchFamily="50" charset="-128"/>
                </a:rPr>
                <a:t>中間</a:t>
              </a:r>
              <a:endParaRPr kumimoji="1" lang="en-US" altLang="ja-JP" sz="800" dirty="0">
                <a:latin typeface="BIZ UDPゴシック" panose="020B0400000000000000" pitchFamily="50" charset="-128"/>
                <a:ea typeface="BIZ UDPゴシック" panose="020B0400000000000000" pitchFamily="50" charset="-128"/>
              </a:endParaRPr>
            </a:p>
            <a:p>
              <a:pPr algn="ctr" eaLnBrk="1" hangingPunct="1"/>
              <a:r>
                <a:rPr kumimoji="1" lang="ja-JP" altLang="en-US" sz="800" dirty="0">
                  <a:latin typeface="BIZ UDPゴシック" panose="020B0400000000000000" pitchFamily="50" charset="-128"/>
                  <a:ea typeface="BIZ UDPゴシック" panose="020B0400000000000000" pitchFamily="50" charset="-128"/>
                </a:rPr>
                <a:t>ファイル</a:t>
              </a:r>
            </a:p>
          </p:txBody>
        </p:sp>
      </p:grpSp>
      <p:sp>
        <p:nvSpPr>
          <p:cNvPr id="60" name="楕円 59">
            <a:extLst>
              <a:ext uri="{FF2B5EF4-FFF2-40B4-BE49-F238E27FC236}">
                <a16:creationId xmlns:a16="http://schemas.microsoft.com/office/drawing/2014/main" id="{33A71AF2-D795-44F1-8F75-0D4A11C3FC7B}"/>
              </a:ext>
            </a:extLst>
          </p:cNvPr>
          <p:cNvSpPr/>
          <p:nvPr/>
        </p:nvSpPr>
        <p:spPr bwMode="auto">
          <a:xfrm>
            <a:off x="4836098" y="4240167"/>
            <a:ext cx="278704" cy="278704"/>
          </a:xfrm>
          <a:prstGeom prst="ellipse">
            <a:avLst/>
          </a:prstGeom>
          <a:solidFill>
            <a:schemeClr val="bg1"/>
          </a:solidFill>
          <a:ln w="12700" algn="ctr">
            <a:solidFill>
              <a:schemeClr val="tx1"/>
            </a:solidFill>
            <a:miter lim="800000"/>
            <a:headEnd/>
            <a:tailEnd/>
          </a:ln>
          <a:effectLst/>
        </p:spPr>
        <p:txBody>
          <a:bodyPr wrap="none" lIns="0" tIns="0" rIns="0" bIns="0" rtlCol="0" anchor="ctr"/>
          <a:lstStyle/>
          <a:p>
            <a:pPr algn="ctr"/>
            <a:r>
              <a:rPr kumimoji="1" lang="en-US" altLang="ja-JP" sz="1050" dirty="0"/>
              <a:t>1</a:t>
            </a:r>
            <a:endParaRPr kumimoji="1" lang="ja-JP" altLang="en-US" sz="1050" dirty="0"/>
          </a:p>
        </p:txBody>
      </p:sp>
      <p:pic>
        <p:nvPicPr>
          <p:cNvPr id="6" name="図 5">
            <a:extLst>
              <a:ext uri="{FF2B5EF4-FFF2-40B4-BE49-F238E27FC236}">
                <a16:creationId xmlns:a16="http://schemas.microsoft.com/office/drawing/2014/main" id="{76D203C7-4164-4A1A-88C2-4D5E30BD65C6}"/>
              </a:ext>
            </a:extLst>
          </p:cNvPr>
          <p:cNvPicPr>
            <a:picLocks noChangeAspect="1"/>
          </p:cNvPicPr>
          <p:nvPr/>
        </p:nvPicPr>
        <p:blipFill>
          <a:blip r:embed="rId5"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2565180" y="3651204"/>
            <a:ext cx="621803" cy="461687"/>
          </a:xfrm>
          <a:prstGeom prst="rect">
            <a:avLst/>
          </a:prstGeom>
        </p:spPr>
      </p:pic>
      <p:pic>
        <p:nvPicPr>
          <p:cNvPr id="22" name="図 21">
            <a:extLst>
              <a:ext uri="{FF2B5EF4-FFF2-40B4-BE49-F238E27FC236}">
                <a16:creationId xmlns:a16="http://schemas.microsoft.com/office/drawing/2014/main" id="{F78AB681-DFFA-433B-8CC3-55806C0DD50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3202" t="1" r="19204" b="11174"/>
          <a:stretch/>
        </p:blipFill>
        <p:spPr>
          <a:xfrm flipH="1">
            <a:off x="3094958" y="3571623"/>
            <a:ext cx="480900" cy="741667"/>
          </a:xfrm>
          <a:prstGeom prst="rect">
            <a:avLst/>
          </a:prstGeom>
        </p:spPr>
      </p:pic>
      <p:sp>
        <p:nvSpPr>
          <p:cNvPr id="67" name="円柱 66">
            <a:extLst>
              <a:ext uri="{FF2B5EF4-FFF2-40B4-BE49-F238E27FC236}">
                <a16:creationId xmlns:a16="http://schemas.microsoft.com/office/drawing/2014/main" id="{FC3BE336-520E-4385-B11D-E6F0DD600EAF}"/>
              </a:ext>
            </a:extLst>
          </p:cNvPr>
          <p:cNvSpPr/>
          <p:nvPr/>
        </p:nvSpPr>
        <p:spPr bwMode="auto">
          <a:xfrm>
            <a:off x="5140844" y="2650902"/>
            <a:ext cx="1057579" cy="801253"/>
          </a:xfrm>
          <a:prstGeom prst="can">
            <a:avLst>
              <a:gd name="adj" fmla="val 25719"/>
            </a:avLst>
          </a:prstGeom>
          <a:solidFill>
            <a:srgbClr val="5CB5BC"/>
          </a:solidFill>
          <a:ln w="3175" algn="ctr">
            <a:solidFill>
              <a:schemeClr val="tx1"/>
            </a:solidFill>
            <a:miter lim="800000"/>
            <a:headEnd/>
            <a:tailEnd/>
          </a:ln>
          <a:effectLst>
            <a:outerShdw blurRad="50800" dist="38100" dir="2700000" algn="tl" rotWithShape="0">
              <a:prstClr val="black">
                <a:alpha val="98000"/>
              </a:prstClr>
            </a:outerShdw>
          </a:effectLst>
        </p:spPr>
        <p:txBody>
          <a:bodyPr wrap="none" rtlCol="0" anchor="ctr"/>
          <a:lstStyle/>
          <a:p>
            <a:pPr algn="ctr"/>
            <a:endParaRPr kumimoji="1" lang="ja-JP" altLang="en-US" dirty="0"/>
          </a:p>
        </p:txBody>
      </p:sp>
      <p:sp>
        <p:nvSpPr>
          <p:cNvPr id="68" name="テキスト ボックス 67">
            <a:extLst>
              <a:ext uri="{FF2B5EF4-FFF2-40B4-BE49-F238E27FC236}">
                <a16:creationId xmlns:a16="http://schemas.microsoft.com/office/drawing/2014/main" id="{2D462CE8-4FAC-4E39-9691-C491151A42C5}"/>
              </a:ext>
            </a:extLst>
          </p:cNvPr>
          <p:cNvSpPr txBox="1"/>
          <p:nvPr/>
        </p:nvSpPr>
        <p:spPr bwMode="auto">
          <a:xfrm>
            <a:off x="5086278" y="2993231"/>
            <a:ext cx="1148840" cy="339721"/>
          </a:xfrm>
          <a:prstGeom prst="rect">
            <a:avLst/>
          </a:prstGeom>
          <a:noFill/>
          <a:ln w="12700">
            <a:noFill/>
            <a:miter lim="800000"/>
            <a:headEnd/>
            <a:tailEnd/>
          </a:ln>
        </p:spPr>
        <p:txBody>
          <a:bodyPr wrap="square" lIns="0" tIns="0" rIns="0" bIns="0" rtlCol="0" anchor="ctr" anchorCtr="0">
            <a:noAutofit/>
          </a:bodyPr>
          <a:lstStyle/>
          <a:p>
            <a:pPr algn="ctr" eaLnBrk="1" hangingPunct="1"/>
            <a:r>
              <a:rPr lang="ja-JP" altLang="en-US" sz="1200"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rPr>
              <a:t>台帳システム</a:t>
            </a:r>
            <a:endParaRPr lang="en-US" altLang="ja-JP" sz="1200"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endParaRPr>
          </a:p>
          <a:p>
            <a:pPr algn="ctr" eaLnBrk="1" hangingPunct="1"/>
            <a:r>
              <a:rPr kumimoji="1" lang="ja-JP" altLang="en-US" sz="1200" dirty="0">
                <a:solidFill>
                  <a:schemeClr val="bg1"/>
                </a:solidFill>
                <a:effectLst>
                  <a:glow rad="101600">
                    <a:srgbClr val="317277"/>
                  </a:glow>
                </a:effectLst>
                <a:latin typeface="HGS創英角ｺﾞｼｯｸUB" panose="020B0900000000000000" pitchFamily="50" charset="-128"/>
                <a:ea typeface="HGS創英角ｺﾞｼｯｸUB" panose="020B0900000000000000" pitchFamily="50" charset="-128"/>
              </a:rPr>
              <a:t>（本番環境）</a:t>
            </a:r>
          </a:p>
        </p:txBody>
      </p:sp>
      <p:cxnSp>
        <p:nvCxnSpPr>
          <p:cNvPr id="69" name="直線矢印コネクタ 68">
            <a:extLst>
              <a:ext uri="{FF2B5EF4-FFF2-40B4-BE49-F238E27FC236}">
                <a16:creationId xmlns:a16="http://schemas.microsoft.com/office/drawing/2014/main" id="{83DF3135-129D-431D-B9A9-5C5B9322E502}"/>
              </a:ext>
            </a:extLst>
          </p:cNvPr>
          <p:cNvCxnSpPr/>
          <p:nvPr/>
        </p:nvCxnSpPr>
        <p:spPr bwMode="auto">
          <a:xfrm>
            <a:off x="4829943" y="2868341"/>
            <a:ext cx="376949" cy="176193"/>
          </a:xfrm>
          <a:prstGeom prst="straightConnector1">
            <a:avLst/>
          </a:prstGeom>
          <a:noFill/>
          <a:ln w="34925" algn="ctr">
            <a:solidFill>
              <a:schemeClr val="tx1"/>
            </a:solidFill>
            <a:miter lim="800000"/>
            <a:headEnd/>
            <a:tailEnd type="triangle"/>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p:spPr>
      </p:cxnSp>
      <p:sp>
        <p:nvSpPr>
          <p:cNvPr id="72" name="楕円 71">
            <a:extLst>
              <a:ext uri="{FF2B5EF4-FFF2-40B4-BE49-F238E27FC236}">
                <a16:creationId xmlns:a16="http://schemas.microsoft.com/office/drawing/2014/main" id="{BEDD5DBD-17BA-44B0-8B6F-DACC886EC280}"/>
              </a:ext>
            </a:extLst>
          </p:cNvPr>
          <p:cNvSpPr/>
          <p:nvPr/>
        </p:nvSpPr>
        <p:spPr bwMode="auto">
          <a:xfrm>
            <a:off x="4875372" y="2572465"/>
            <a:ext cx="278704" cy="278704"/>
          </a:xfrm>
          <a:prstGeom prst="ellipse">
            <a:avLst/>
          </a:prstGeom>
          <a:solidFill>
            <a:schemeClr val="bg1"/>
          </a:solidFill>
          <a:ln w="12700" algn="ctr">
            <a:solidFill>
              <a:schemeClr val="tx1"/>
            </a:solidFill>
            <a:miter lim="800000"/>
            <a:headEnd/>
            <a:tailEnd/>
          </a:ln>
          <a:effectLst/>
        </p:spPr>
        <p:txBody>
          <a:bodyPr wrap="none" lIns="0" tIns="0" rIns="0" bIns="0" rtlCol="0" anchor="ctr"/>
          <a:lstStyle/>
          <a:p>
            <a:pPr algn="ctr"/>
            <a:r>
              <a:rPr kumimoji="1" lang="en-US" altLang="ja-JP" sz="1050" dirty="0"/>
              <a:t>3</a:t>
            </a:r>
            <a:endParaRPr kumimoji="1" lang="ja-JP" altLang="en-US" sz="1050" dirty="0"/>
          </a:p>
        </p:txBody>
      </p:sp>
    </p:spTree>
    <p:extLst>
      <p:ext uri="{BB962C8B-B14F-4D97-AF65-F5344CB8AC3E}">
        <p14:creationId xmlns:p14="http://schemas.microsoft.com/office/powerpoint/2010/main" val="1195068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正方形/長方形 258">
            <a:extLst>
              <a:ext uri="{FF2B5EF4-FFF2-40B4-BE49-F238E27FC236}">
                <a16:creationId xmlns:a16="http://schemas.microsoft.com/office/drawing/2014/main" id="{758406BE-EFC6-4CDD-8D2C-06431A7A45D8}"/>
              </a:ext>
            </a:extLst>
          </p:cNvPr>
          <p:cNvSpPr/>
          <p:nvPr/>
        </p:nvSpPr>
        <p:spPr bwMode="auto">
          <a:xfrm>
            <a:off x="1" y="-26177"/>
            <a:ext cx="9143999" cy="548638"/>
          </a:xfrm>
          <a:prstGeom prst="rect">
            <a:avLst/>
          </a:prstGeom>
          <a:gradFill>
            <a:gsLst>
              <a:gs pos="0">
                <a:srgbClr val="3C8C93"/>
              </a:gs>
              <a:gs pos="100000">
                <a:srgbClr val="4DABB2"/>
              </a:gs>
            </a:gsLst>
            <a:lin ang="5400000" scaled="0"/>
          </a:gradFill>
          <a:ln w="12700" algn="ctr">
            <a:solidFill>
              <a:srgbClr val="660066"/>
            </a:solidFill>
            <a:miter lim="800000"/>
            <a:headEnd/>
            <a:tailEnd/>
          </a:ln>
          <a:effectLst/>
        </p:spPr>
        <p:txBody>
          <a:bodyPr wrap="none" rtlCol="0" anchor="ctr"/>
          <a:lstStyle/>
          <a:p>
            <a:pPr algn="ctr"/>
            <a:r>
              <a:rPr kumimoji="1" lang="ja-JP" altLang="en-US" sz="2000" dirty="0">
                <a:solidFill>
                  <a:schemeClr val="bg1"/>
                </a:solidFill>
                <a:latin typeface="HGP創英角ｺﾞｼｯｸUB" panose="020B0900000000000000" pitchFamily="50" charset="-128"/>
                <a:ea typeface="HGP創英角ｺﾞｼｯｸUB" panose="020B0900000000000000" pitchFamily="50" charset="-128"/>
              </a:rPr>
              <a:t>③’投入後のデータ修正</a:t>
            </a:r>
          </a:p>
        </p:txBody>
      </p:sp>
      <p:sp>
        <p:nvSpPr>
          <p:cNvPr id="52" name="テキスト ボックス 51">
            <a:extLst>
              <a:ext uri="{FF2B5EF4-FFF2-40B4-BE49-F238E27FC236}">
                <a16:creationId xmlns:a16="http://schemas.microsoft.com/office/drawing/2014/main" id="{2ADFE48E-D035-473C-9FF4-2D639A4D9672}"/>
              </a:ext>
            </a:extLst>
          </p:cNvPr>
          <p:cNvSpPr txBox="1"/>
          <p:nvPr/>
        </p:nvSpPr>
        <p:spPr bwMode="auto">
          <a:xfrm>
            <a:off x="147753" y="840126"/>
            <a:ext cx="8848493" cy="2474780"/>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marL="1600200" indent="-1600200" algn="l">
              <a:spcBef>
                <a:spcPts val="600"/>
              </a:spcBef>
              <a:spcAft>
                <a:spcPts val="0"/>
              </a:spcAft>
            </a:pPr>
            <a:r>
              <a:rPr kumimoji="0" lang="en-US" altLang="ja-JP" sz="1400" dirty="0">
                <a:latin typeface="BIZ UDPゴシック" panose="020B0400000000000000" pitchFamily="50" charset="-128"/>
                <a:ea typeface="BIZ UDPゴシック" panose="020B0400000000000000" pitchFamily="50" charset="-128"/>
                <a:cs typeface="Times New Roman" panose="02020603050405020304" pitchFamily="18" charset="0"/>
                <a:sym typeface="Segoe UI Emoji" panose="020B0502040204020203" pitchFamily="34" charset="0"/>
              </a:rPr>
              <a:t>👉</a:t>
            </a:r>
            <a:r>
              <a:rPr kumimoji="0" lang="ja-JP" altLang="ja-JP" sz="1400" dirty="0">
                <a:latin typeface="BIZ UDPゴシック" panose="020B0400000000000000" pitchFamily="50" charset="-128"/>
                <a:ea typeface="BIZ UDPゴシック" panose="020B0400000000000000" pitchFamily="50" charset="-128"/>
                <a:cs typeface="Times New Roman" panose="02020603050405020304" pitchFamily="18" charset="0"/>
              </a:rPr>
              <a:t>投入後のデータ修正</a:t>
            </a:r>
            <a:r>
              <a:rPr kumimoji="0" lang="ja-JP" altLang="en-US" sz="1400" dirty="0">
                <a:latin typeface="BIZ UDPゴシック" panose="020B0400000000000000" pitchFamily="50" charset="-128"/>
                <a:ea typeface="BIZ UDPゴシック" panose="020B0400000000000000" pitchFamily="50" charset="-128"/>
                <a:cs typeface="Times New Roman" panose="02020603050405020304" pitchFamily="18" charset="0"/>
              </a:rPr>
              <a:t>の必要性</a:t>
            </a:r>
            <a:endParaRPr kumimoji="0" lang="ja-JP" altLang="ja-JP" sz="14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marL="133350" algn="just">
              <a:lnSpc>
                <a:spcPts val="1500"/>
              </a:lnSpc>
              <a:spcBef>
                <a:spcPts val="600"/>
              </a:spcBef>
            </a:pP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データ投入を実施後、例えば次のような不備が顕在化することも考えられます。</a:t>
            </a:r>
            <a:endPar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endParaRPr>
          </a:p>
          <a:p>
            <a:pPr marL="133350" algn="just">
              <a:lnSpc>
                <a:spcPts val="1500"/>
              </a:lnSpc>
              <a:spcBef>
                <a:spcPts val="600"/>
              </a:spcBef>
            </a:pPr>
            <a:r>
              <a:rPr lang="ja-JP" altLang="en-US"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・大量の計画変更が当初確認申請として反映してしまった</a:t>
            </a:r>
            <a:endParaRPr lang="en-US" altLang="ja-JP"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marL="133350" algn="just">
              <a:lnSpc>
                <a:spcPts val="1500"/>
              </a:lnSpc>
              <a:spcBef>
                <a:spcPts val="600"/>
              </a:spcBef>
            </a:pP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・建築主が市長であるときは計画通知とすべき仕様を漏らしたため、確認申請として反映してしまった</a:t>
            </a:r>
            <a:endPar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endParaRPr>
          </a:p>
          <a:p>
            <a:pPr marL="269875" indent="-136525" algn="just">
              <a:lnSpc>
                <a:spcPts val="1500"/>
              </a:lnSpc>
              <a:spcBef>
                <a:spcPts val="600"/>
              </a:spcBef>
            </a:pPr>
            <a:r>
              <a:rPr lang="ja-JP" altLang="en-US"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・民間確認であることを確認済証番号で判断していたが、中間ファイル作成仕様からその判断ロジックが欠落したため、すべて行政確認として反映してしまった</a:t>
            </a:r>
            <a:endParaRPr lang="en-US" altLang="ja-JP"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marL="87313" algn="just">
              <a:lnSpc>
                <a:spcPts val="1500"/>
              </a:lnSpc>
              <a:spcBef>
                <a:spcPts val="600"/>
              </a:spcBef>
            </a:pP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このような場合、特定行政庁の職員が手作業で修復することは困難で、中間ファイル作成を委託した民間事業者は、もはや台帳システムの本番環境のデータにアクセスすることはできません。</a:t>
            </a:r>
            <a:endPar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endParaRPr>
          </a:p>
          <a:p>
            <a:pPr marL="87313" algn="just">
              <a:lnSpc>
                <a:spcPts val="1500"/>
              </a:lnSpc>
              <a:spcBef>
                <a:spcPts val="600"/>
              </a:spcBef>
            </a:pP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そこで、データ投入後のデータ修正（条件に合致したデータを一括して修正）を</a:t>
            </a:r>
            <a:r>
              <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rPr>
              <a:t>ICBA</a:t>
            </a: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に委託することを検討しておく必要があります。</a:t>
            </a:r>
            <a:endPar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4E9324A1-A184-470A-B822-A35D37FAA22C}"/>
              </a:ext>
            </a:extLst>
          </p:cNvPr>
          <p:cNvSpPr txBox="1"/>
          <p:nvPr/>
        </p:nvSpPr>
        <p:spPr bwMode="auto">
          <a:xfrm>
            <a:off x="147753" y="3384542"/>
            <a:ext cx="8848493" cy="1282146"/>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marL="1600200" indent="-1600200" algn="l">
              <a:spcBef>
                <a:spcPts val="600"/>
              </a:spcBef>
              <a:spcAft>
                <a:spcPts val="0"/>
              </a:spcAft>
            </a:pPr>
            <a:r>
              <a:rPr kumimoji="0" lang="en-US" altLang="ja-JP" sz="1400" dirty="0">
                <a:latin typeface="BIZ UDPゴシック" panose="020B0400000000000000" pitchFamily="50" charset="-128"/>
                <a:ea typeface="BIZ UDPゴシック" panose="020B0400000000000000" pitchFamily="50" charset="-128"/>
                <a:cs typeface="Times New Roman" panose="02020603050405020304" pitchFamily="18" charset="0"/>
                <a:sym typeface="Segoe UI Emoji" panose="020B0502040204020203" pitchFamily="34" charset="0"/>
              </a:rPr>
              <a:t>👉</a:t>
            </a:r>
            <a:r>
              <a:rPr kumimoji="0" lang="ja-JP" altLang="ja-JP" sz="1400" dirty="0">
                <a:latin typeface="BIZ UDPゴシック" panose="020B0400000000000000" pitchFamily="50" charset="-128"/>
                <a:ea typeface="BIZ UDPゴシック" panose="020B0400000000000000" pitchFamily="50" charset="-128"/>
                <a:cs typeface="Times New Roman" panose="02020603050405020304" pitchFamily="18" charset="0"/>
              </a:rPr>
              <a:t>投入後のデータ修正</a:t>
            </a:r>
            <a:r>
              <a:rPr kumimoji="0" lang="ja-JP" altLang="en-US" sz="1400" dirty="0">
                <a:latin typeface="BIZ UDPゴシック" panose="020B0400000000000000" pitchFamily="50" charset="-128"/>
                <a:ea typeface="BIZ UDPゴシック" panose="020B0400000000000000" pitchFamily="50" charset="-128"/>
                <a:cs typeface="Times New Roman" panose="02020603050405020304" pitchFamily="18" charset="0"/>
              </a:rPr>
              <a:t>の手順</a:t>
            </a:r>
          </a:p>
          <a:p>
            <a:pPr marL="269875" indent="-136525" algn="just">
              <a:lnSpc>
                <a:spcPts val="1500"/>
              </a:lnSpc>
              <a:spcBef>
                <a:spcPts val="600"/>
              </a:spcBef>
            </a:pP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①修正すべき物件の絞り込み条件（例えば受付番号に「民」の文字が含まれる等）と、修正対象となる項目名、修正方法を</a:t>
            </a:r>
            <a:r>
              <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rPr>
              <a:t>ICBA</a:t>
            </a: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にご連絡いただきます。単純な条件で表現できないときは、修正対象物件のリストを作成いただきます。</a:t>
            </a:r>
            <a:endPar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endParaRPr>
          </a:p>
          <a:p>
            <a:pPr marL="269875" indent="-136525" algn="just">
              <a:lnSpc>
                <a:spcPts val="1500"/>
              </a:lnSpc>
              <a:spcBef>
                <a:spcPts val="600"/>
              </a:spcBef>
            </a:pP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②</a:t>
            </a:r>
            <a:r>
              <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rPr>
              <a:t>ICBA</a:t>
            </a: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にて修正のためのプログラムを作成します。その際、必要に応じて打合せをお願いする場合があります。</a:t>
            </a:r>
            <a:endPar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endParaRPr>
          </a:p>
          <a:p>
            <a:pPr marL="269875" indent="-136525" algn="just">
              <a:lnSpc>
                <a:spcPts val="1500"/>
              </a:lnSpc>
              <a:spcBef>
                <a:spcPts val="600"/>
              </a:spcBef>
            </a:pP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③修正のためのプログラムを実行し、その結果をご確認いただいてデータ修正が完了します。</a:t>
            </a:r>
            <a:endPar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C475DD0A-84AA-4BAA-9610-935796A4D92F}"/>
              </a:ext>
            </a:extLst>
          </p:cNvPr>
          <p:cNvSpPr txBox="1"/>
          <p:nvPr/>
        </p:nvSpPr>
        <p:spPr bwMode="auto">
          <a:xfrm>
            <a:off x="147753" y="4935046"/>
            <a:ext cx="8848493" cy="1012841"/>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72000" rIns="72000">
            <a:spAutoFit/>
          </a:bodyPr>
          <a:lstStyle/>
          <a:p>
            <a:pPr marL="1600200" indent="-1600200" algn="l">
              <a:spcBef>
                <a:spcPts val="600"/>
              </a:spcBef>
              <a:spcAft>
                <a:spcPts val="0"/>
              </a:spcAft>
            </a:pPr>
            <a:r>
              <a:rPr kumimoji="0" lang="en-US" altLang="ja-JP" sz="1400" dirty="0">
                <a:latin typeface="BIZ UDPゴシック" panose="020B0400000000000000" pitchFamily="50" charset="-128"/>
                <a:ea typeface="BIZ UDPゴシック" panose="020B0400000000000000" pitchFamily="50" charset="-128"/>
                <a:cs typeface="Times New Roman" panose="02020603050405020304" pitchFamily="18" charset="0"/>
                <a:sym typeface="Segoe UI Emoji" panose="020B0502040204020203" pitchFamily="34" charset="0"/>
              </a:rPr>
              <a:t>👉</a:t>
            </a:r>
            <a:r>
              <a:rPr kumimoji="0" lang="ja-JP" altLang="en-US" sz="1400" dirty="0">
                <a:latin typeface="BIZ UDPゴシック" panose="020B0400000000000000" pitchFamily="50" charset="-128"/>
                <a:ea typeface="BIZ UDPゴシック" panose="020B0400000000000000" pitchFamily="50" charset="-128"/>
                <a:cs typeface="Times New Roman" panose="02020603050405020304" pitchFamily="18" charset="0"/>
              </a:rPr>
              <a:t>参考</a:t>
            </a:r>
          </a:p>
          <a:p>
            <a:pPr marL="269875" indent="-136525" algn="just">
              <a:lnSpc>
                <a:spcPts val="1500"/>
              </a:lnSpc>
              <a:spcBef>
                <a:spcPts val="600"/>
              </a:spcBef>
            </a:pP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投入後のデータ修正は、中間ファイル作成段階の修正と比較し、特定行政庁側の作業負担と所要期間が数倍となります。</a:t>
            </a:r>
            <a:endPar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endParaRPr>
          </a:p>
          <a:p>
            <a:pPr marL="87313" algn="just">
              <a:lnSpc>
                <a:spcPts val="1500"/>
              </a:lnSpc>
              <a:spcBef>
                <a:spcPts val="600"/>
              </a:spcBef>
            </a:pP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データ修正箇所が多数にわたる場合は、一旦投入したデータを反故とし、民間事業者に中間ファイルの修正・納品を求めてデータ投入を再度実施するほうが合理的な場合もあります。</a:t>
            </a:r>
            <a:endParaRPr lang="en-US" altLang="ja-JP" sz="1200" kern="100" dirty="0">
              <a:latin typeface="BIZ UDゴシック" panose="020B0400000000000000" pitchFamily="49" charset="-128"/>
              <a:ea typeface="BIZ UDゴシック" panose="020B0400000000000000" pitchFamily="49" charset="-128"/>
              <a:cs typeface="Times New Roman" panose="02020603050405020304" pitchFamily="18" charset="0"/>
            </a:endParaRPr>
          </a:p>
        </p:txBody>
      </p:sp>
    </p:spTree>
    <p:extLst>
      <p:ext uri="{BB962C8B-B14F-4D97-AF65-F5344CB8AC3E}">
        <p14:creationId xmlns:p14="http://schemas.microsoft.com/office/powerpoint/2010/main" val="4144592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正方形/長方形 258">
            <a:extLst>
              <a:ext uri="{FF2B5EF4-FFF2-40B4-BE49-F238E27FC236}">
                <a16:creationId xmlns:a16="http://schemas.microsoft.com/office/drawing/2014/main" id="{758406BE-EFC6-4CDD-8D2C-06431A7A45D8}"/>
              </a:ext>
            </a:extLst>
          </p:cNvPr>
          <p:cNvSpPr/>
          <p:nvPr/>
        </p:nvSpPr>
        <p:spPr bwMode="auto">
          <a:xfrm>
            <a:off x="1" y="-26177"/>
            <a:ext cx="9143999" cy="548638"/>
          </a:xfrm>
          <a:prstGeom prst="rect">
            <a:avLst/>
          </a:prstGeom>
          <a:gradFill>
            <a:gsLst>
              <a:gs pos="0">
                <a:srgbClr val="3C8C93"/>
              </a:gs>
              <a:gs pos="100000">
                <a:srgbClr val="4DABB2"/>
              </a:gs>
            </a:gsLst>
            <a:lin ang="5400000" scaled="0"/>
          </a:gradFill>
          <a:ln w="12700" algn="ctr">
            <a:solidFill>
              <a:srgbClr val="660066"/>
            </a:solidFill>
            <a:miter lim="800000"/>
            <a:headEnd/>
            <a:tailEnd/>
          </a:ln>
          <a:effectLst/>
        </p:spPr>
        <p:txBody>
          <a:bodyPr wrap="none" rtlCol="0" anchor="ctr"/>
          <a:lstStyle/>
          <a:p>
            <a:pPr algn="ctr"/>
            <a:r>
              <a:rPr kumimoji="1" lang="ja-JP" altLang="en-US" sz="2000" dirty="0">
                <a:solidFill>
                  <a:schemeClr val="bg1"/>
                </a:solidFill>
                <a:latin typeface="HGP創英角ｺﾞｼｯｸUB" panose="020B0900000000000000" pitchFamily="50" charset="-128"/>
                <a:ea typeface="HGP創英角ｺﾞｼｯｸUB" panose="020B0900000000000000" pitchFamily="50" charset="-128"/>
              </a:rPr>
              <a:t>中間ファイル方式のコスト</a:t>
            </a:r>
          </a:p>
        </p:txBody>
      </p:sp>
      <p:sp>
        <p:nvSpPr>
          <p:cNvPr id="8" name="テキスト ボックス 7">
            <a:extLst>
              <a:ext uri="{FF2B5EF4-FFF2-40B4-BE49-F238E27FC236}">
                <a16:creationId xmlns:a16="http://schemas.microsoft.com/office/drawing/2014/main" id="{3CF0483C-9769-4CBA-B84C-68BED1AB89FC}"/>
              </a:ext>
            </a:extLst>
          </p:cNvPr>
          <p:cNvSpPr txBox="1"/>
          <p:nvPr/>
        </p:nvSpPr>
        <p:spPr bwMode="auto">
          <a:xfrm>
            <a:off x="0" y="6611779"/>
            <a:ext cx="1610139" cy="246221"/>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tabLst>
                <a:tab pos="2700020" algn="ctr"/>
                <a:tab pos="5400040" algn="r"/>
              </a:tabLst>
            </a:pPr>
            <a:r>
              <a:rPr lang="ja-JP" altLang="ja-JP" sz="900" kern="100" dirty="0">
                <a:solidFill>
                  <a:schemeClr val="bg1">
                    <a:lumMod val="65000"/>
                  </a:schemeClr>
                </a:solidFill>
                <a:effectLst/>
                <a:latin typeface="Century" panose="02040604050505020304" pitchFamily="18" charset="0"/>
                <a:ea typeface="ＭＳ 明朝" panose="02020609040205080304" pitchFamily="17" charset="-128"/>
                <a:cs typeface="Times New Roman" panose="02020603050405020304" pitchFamily="18" charset="0"/>
              </a:rPr>
              <a:t>【</a:t>
            </a:r>
            <a:r>
              <a:rPr lang="en-US" altLang="ja-JP" sz="900" kern="100" dirty="0">
                <a:solidFill>
                  <a:schemeClr val="bg1">
                    <a:lumMod val="65000"/>
                  </a:schemeClr>
                </a:solidFill>
                <a:effectLst/>
                <a:latin typeface="Century" panose="02040604050505020304" pitchFamily="18" charset="0"/>
                <a:ea typeface="ＭＳ 明朝" panose="02020609040205080304" pitchFamily="17" charset="-128"/>
                <a:cs typeface="Times New Roman" panose="02020603050405020304" pitchFamily="18" charset="0"/>
              </a:rPr>
              <a:t>ICBA</a:t>
            </a:r>
            <a:r>
              <a:rPr lang="ja-JP" altLang="ja-JP" sz="1000" kern="100" dirty="0">
                <a:solidFill>
                  <a:schemeClr val="bg1">
                    <a:lumMod val="65000"/>
                  </a:schemeClr>
                </a:solidFill>
                <a:effectLst/>
                <a:latin typeface="Century" panose="02040604050505020304" pitchFamily="18" charset="0"/>
                <a:ea typeface="ＭＳ 明朝" panose="02020609040205080304" pitchFamily="17" charset="-128"/>
                <a:cs typeface="Times New Roman" panose="02020603050405020304" pitchFamily="18" charset="0"/>
              </a:rPr>
              <a:t>　</a:t>
            </a:r>
            <a:r>
              <a:rPr lang="en-US" altLang="ja-JP" sz="900" kern="100" dirty="0">
                <a:solidFill>
                  <a:schemeClr val="bg1">
                    <a:lumMod val="65000"/>
                  </a:schemeClr>
                </a:solidFill>
                <a:effectLst/>
                <a:latin typeface="Century" panose="02040604050505020304" pitchFamily="18" charset="0"/>
                <a:ea typeface="ＭＳ 明朝" panose="02020609040205080304" pitchFamily="17" charset="-128"/>
                <a:cs typeface="Times New Roman" panose="02020603050405020304" pitchFamily="18" charset="0"/>
              </a:rPr>
              <a:t>2021</a:t>
            </a:r>
            <a:r>
              <a:rPr lang="ja-JP" altLang="ja-JP" sz="900" kern="100" dirty="0">
                <a:solidFill>
                  <a:schemeClr val="bg1">
                    <a:lumMod val="65000"/>
                  </a:schemeClr>
                </a:solidFill>
                <a:effectLst/>
                <a:latin typeface="Century" panose="02040604050505020304" pitchFamily="18" charset="0"/>
                <a:ea typeface="ＭＳ 明朝" panose="02020609040205080304" pitchFamily="17" charset="-128"/>
                <a:cs typeface="Times New Roman" panose="02020603050405020304" pitchFamily="18" charset="0"/>
              </a:rPr>
              <a:t>一般</a:t>
            </a:r>
            <a:r>
              <a:rPr lang="en-US" altLang="ja-JP" sz="900" kern="100" dirty="0">
                <a:solidFill>
                  <a:schemeClr val="bg1">
                    <a:lumMod val="65000"/>
                  </a:schemeClr>
                </a:solidFill>
                <a:effectLst/>
                <a:latin typeface="Century" panose="02040604050505020304" pitchFamily="18" charset="0"/>
                <a:ea typeface="ＭＳ 明朝" panose="02020609040205080304" pitchFamily="17" charset="-128"/>
                <a:cs typeface="Times New Roman" panose="02020603050405020304" pitchFamily="18" charset="0"/>
              </a:rPr>
              <a:t>856</a:t>
            </a:r>
            <a:r>
              <a:rPr lang="ja-JP" altLang="ja-JP" sz="900" kern="100" dirty="0">
                <a:solidFill>
                  <a:schemeClr val="bg1">
                    <a:lumMod val="65000"/>
                  </a:schemeClr>
                </a:solidFill>
                <a:effectLst/>
                <a:latin typeface="Century" panose="02040604050505020304" pitchFamily="18" charset="0"/>
                <a:ea typeface="ＭＳ 明朝" panose="02020609040205080304" pitchFamily="17" charset="-128"/>
                <a:cs typeface="Times New Roman" panose="02020603050405020304" pitchFamily="18" charset="0"/>
              </a:rPr>
              <a:t>】</a:t>
            </a:r>
            <a:endParaRPr lang="ja-JP" altLang="ja-JP" sz="1100" kern="100" dirty="0">
              <a:solidFill>
                <a:schemeClr val="bg1">
                  <a:lumMod val="65000"/>
                </a:schemeClr>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9" name="テキスト ボックス 2">
            <a:extLst>
              <a:ext uri="{FF2B5EF4-FFF2-40B4-BE49-F238E27FC236}">
                <a16:creationId xmlns:a16="http://schemas.microsoft.com/office/drawing/2014/main" id="{AF462DE2-FDBC-4F2E-BC54-811D2137C7B0}"/>
              </a:ext>
            </a:extLst>
          </p:cNvPr>
          <p:cNvSpPr txBox="1"/>
          <p:nvPr/>
        </p:nvSpPr>
        <p:spPr>
          <a:xfrm>
            <a:off x="3946166" y="6034771"/>
            <a:ext cx="5197834" cy="823229"/>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l">
              <a:lnSpc>
                <a:spcPts val="1500"/>
              </a:lnSpc>
            </a:pPr>
            <a:r>
              <a:rPr lang="ja-JP"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お問い合わせ</a:t>
            </a:r>
          </a:p>
          <a:p>
            <a:pPr marR="609600" indent="152400" algn="l">
              <a:lnSpc>
                <a:spcPts val="1500"/>
              </a:lnSpc>
            </a:pPr>
            <a:r>
              <a:rPr lang="en-US"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mail dbinfo@icba.or.jp</a:t>
            </a:r>
            <a:r>
              <a:rPr lang="ja-JP"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　</a:t>
            </a:r>
            <a:endParaRPr lang="ja-JP"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marR="133350" indent="133350" algn="l">
              <a:lnSpc>
                <a:spcPts val="1500"/>
              </a:lnSpc>
            </a:pPr>
            <a:r>
              <a:rPr lang="ja-JP" altLang="en-US" sz="1050" kern="100" dirty="0">
                <a:latin typeface="BIZ UDゴシック" panose="020B0400000000000000" pitchFamily="49" charset="-128"/>
                <a:ea typeface="BIZ UDゴシック" panose="020B0400000000000000" pitchFamily="49" charset="-128"/>
                <a:cs typeface="Times New Roman" panose="02020603050405020304" pitchFamily="18" charset="0"/>
              </a:rPr>
              <a:t>技術的事項</a:t>
            </a:r>
            <a:r>
              <a:rPr lang="ja-JP"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に関するご質問</a:t>
            </a:r>
            <a:r>
              <a:rPr lang="ja-JP" altLang="en-US"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　</a:t>
            </a:r>
            <a:r>
              <a:rPr lang="ja-JP"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システム課（秋田、淡路）　</a:t>
            </a:r>
            <a:r>
              <a:rPr lang="en-US"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TEL03-5225-7705</a:t>
            </a:r>
            <a:endParaRPr lang="ja-JP"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marR="133350" indent="133350" algn="l">
              <a:lnSpc>
                <a:spcPts val="1500"/>
              </a:lnSpc>
            </a:pPr>
            <a:r>
              <a:rPr lang="ja-JP" altLang="en-US" sz="1050" kern="100" dirty="0">
                <a:latin typeface="BIZ UDゴシック" panose="020B0400000000000000" pitchFamily="49" charset="-128"/>
                <a:ea typeface="BIZ UDゴシック" panose="020B0400000000000000" pitchFamily="49" charset="-128"/>
                <a:cs typeface="Times New Roman" panose="02020603050405020304" pitchFamily="18" charset="0"/>
              </a:rPr>
              <a:t>利用手続</a:t>
            </a:r>
            <a:r>
              <a:rPr lang="ja-JP"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に関するご質問</a:t>
            </a:r>
            <a:r>
              <a:rPr lang="ja-JP" altLang="en-US" sz="1050" kern="100" dirty="0">
                <a:latin typeface="BIZ UDゴシック" panose="020B0400000000000000" pitchFamily="49" charset="-128"/>
                <a:ea typeface="BIZ UDゴシック" panose="020B0400000000000000" pitchFamily="49" charset="-128"/>
                <a:cs typeface="Times New Roman" panose="02020603050405020304" pitchFamily="18" charset="0"/>
              </a:rPr>
              <a:t>　　</a:t>
            </a:r>
            <a:r>
              <a:rPr lang="ja-JP" altLang="en-US"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契約管理</a:t>
            </a:r>
            <a:r>
              <a:rPr lang="ja-JP"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課（</a:t>
            </a:r>
            <a:r>
              <a:rPr lang="ja-JP" altLang="en-US"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海野、目黒</a:t>
            </a:r>
            <a:r>
              <a:rPr lang="ja-JP"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　</a:t>
            </a:r>
            <a:r>
              <a:rPr lang="en-US"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TEL03-5225-770</a:t>
            </a:r>
            <a:r>
              <a:rPr lang="en-US" altLang="ja-JP"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3</a:t>
            </a:r>
            <a:endParaRPr lang="ja-JP" sz="105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p:txBody>
      </p:sp>
      <p:graphicFrame>
        <p:nvGraphicFramePr>
          <p:cNvPr id="3" name="表 3">
            <a:extLst>
              <a:ext uri="{FF2B5EF4-FFF2-40B4-BE49-F238E27FC236}">
                <a16:creationId xmlns:a16="http://schemas.microsoft.com/office/drawing/2014/main" id="{940A54AB-6F3C-435B-98D2-21E4550F497A}"/>
              </a:ext>
            </a:extLst>
          </p:cNvPr>
          <p:cNvGraphicFramePr>
            <a:graphicFrameLocks noGrp="1"/>
          </p:cNvGraphicFramePr>
          <p:nvPr>
            <p:extLst>
              <p:ext uri="{D42A27DB-BD31-4B8C-83A1-F6EECF244321}">
                <p14:modId xmlns:p14="http://schemas.microsoft.com/office/powerpoint/2010/main" val="288378752"/>
              </p:ext>
            </p:extLst>
          </p:nvPr>
        </p:nvGraphicFramePr>
        <p:xfrm>
          <a:off x="0" y="522460"/>
          <a:ext cx="9144001" cy="3200493"/>
        </p:xfrm>
        <a:graphic>
          <a:graphicData uri="http://schemas.openxmlformats.org/drawingml/2006/table">
            <a:tbl>
              <a:tblPr firstRow="1" bandRow="1">
                <a:tableStyleId>{5C22544A-7EE6-4342-B048-85BDC9FD1C3A}</a:tableStyleId>
              </a:tblPr>
              <a:tblGrid>
                <a:gridCol w="1574358">
                  <a:extLst>
                    <a:ext uri="{9D8B030D-6E8A-4147-A177-3AD203B41FA5}">
                      <a16:colId xmlns:a16="http://schemas.microsoft.com/office/drawing/2014/main" val="3405452489"/>
                    </a:ext>
                  </a:extLst>
                </a:gridCol>
                <a:gridCol w="1637969">
                  <a:extLst>
                    <a:ext uri="{9D8B030D-6E8A-4147-A177-3AD203B41FA5}">
                      <a16:colId xmlns:a16="http://schemas.microsoft.com/office/drawing/2014/main" val="2406700386"/>
                    </a:ext>
                  </a:extLst>
                </a:gridCol>
                <a:gridCol w="1144988">
                  <a:extLst>
                    <a:ext uri="{9D8B030D-6E8A-4147-A177-3AD203B41FA5}">
                      <a16:colId xmlns:a16="http://schemas.microsoft.com/office/drawing/2014/main" val="1103307594"/>
                    </a:ext>
                  </a:extLst>
                </a:gridCol>
                <a:gridCol w="1129085">
                  <a:extLst>
                    <a:ext uri="{9D8B030D-6E8A-4147-A177-3AD203B41FA5}">
                      <a16:colId xmlns:a16="http://schemas.microsoft.com/office/drawing/2014/main" val="910790065"/>
                    </a:ext>
                  </a:extLst>
                </a:gridCol>
                <a:gridCol w="1137037">
                  <a:extLst>
                    <a:ext uri="{9D8B030D-6E8A-4147-A177-3AD203B41FA5}">
                      <a16:colId xmlns:a16="http://schemas.microsoft.com/office/drawing/2014/main" val="3391087974"/>
                    </a:ext>
                  </a:extLst>
                </a:gridCol>
                <a:gridCol w="715617">
                  <a:extLst>
                    <a:ext uri="{9D8B030D-6E8A-4147-A177-3AD203B41FA5}">
                      <a16:colId xmlns:a16="http://schemas.microsoft.com/office/drawing/2014/main" val="1077083942"/>
                    </a:ext>
                  </a:extLst>
                </a:gridCol>
                <a:gridCol w="1804947">
                  <a:extLst>
                    <a:ext uri="{9D8B030D-6E8A-4147-A177-3AD203B41FA5}">
                      <a16:colId xmlns:a16="http://schemas.microsoft.com/office/drawing/2014/main" val="1061787951"/>
                    </a:ext>
                  </a:extLst>
                </a:gridCol>
              </a:tblGrid>
              <a:tr h="304476">
                <a:tc>
                  <a:txBody>
                    <a:bodyPr/>
                    <a:lstStyle/>
                    <a:p>
                      <a:pPr algn="ctr"/>
                      <a:r>
                        <a:rPr kumimoji="1" lang="ja-JP" altLang="en-US" sz="1000" dirty="0">
                          <a:solidFill>
                            <a:schemeClr val="tx1"/>
                          </a:solidFill>
                          <a:latin typeface="BIZ UDゴシック" panose="020B0400000000000000" pitchFamily="49" charset="-128"/>
                          <a:ea typeface="BIZ UDゴシック" panose="020B0400000000000000" pitchFamily="49" charset="-128"/>
                        </a:rPr>
                        <a:t>業務内容</a:t>
                      </a:r>
                    </a:p>
                  </a:txBody>
                  <a:tcPr>
                    <a:lnB w="12700" cap="flat" cmpd="sng" algn="ctr">
                      <a:solidFill>
                        <a:srgbClr val="317277"/>
                      </a:solidFill>
                      <a:prstDash val="solid"/>
                      <a:round/>
                      <a:headEnd type="none" w="med" len="med"/>
                      <a:tailEnd type="none" w="med" len="med"/>
                    </a:lnB>
                  </a:tcPr>
                </a:tc>
                <a:tc gridSpan="2">
                  <a:txBody>
                    <a:bodyPr/>
                    <a:lstStyle/>
                    <a:p>
                      <a:pPr algn="ctr"/>
                      <a:r>
                        <a:rPr kumimoji="1" lang="ja-JP" altLang="en-US" sz="1000" dirty="0">
                          <a:solidFill>
                            <a:schemeClr val="tx1"/>
                          </a:solidFill>
                          <a:latin typeface="BIZ UDゴシック" panose="020B0400000000000000" pitchFamily="49" charset="-128"/>
                          <a:ea typeface="BIZ UDゴシック" panose="020B0400000000000000" pitchFamily="49" charset="-128"/>
                        </a:rPr>
                        <a:t>詳細</a:t>
                      </a:r>
                    </a:p>
                  </a:txBody>
                  <a:tcPr>
                    <a:lnB w="12700" cap="flat" cmpd="sng" algn="ctr">
                      <a:solidFill>
                        <a:srgbClr val="317277"/>
                      </a:solidFill>
                      <a:prstDash val="solid"/>
                      <a:round/>
                      <a:headEnd type="none" w="med" len="med"/>
                      <a:tailEnd type="none" w="med" len="med"/>
                    </a:lnB>
                  </a:tcPr>
                </a:tc>
                <a:tc hMerge="1">
                  <a:txBody>
                    <a:bodyPr/>
                    <a:lstStyle/>
                    <a:p>
                      <a:pPr algn="ctr"/>
                      <a:endParaRPr kumimoji="1" lang="ja-JP" altLang="en-US" sz="1000" dirty="0">
                        <a:solidFill>
                          <a:schemeClr val="tx1"/>
                        </a:solidFill>
                        <a:latin typeface="BIZ UDゴシック" panose="020B0400000000000000" pitchFamily="49" charset="-128"/>
                        <a:ea typeface="BIZ UDゴシック" panose="020B0400000000000000" pitchFamily="49" charset="-128"/>
                      </a:endParaRPr>
                    </a:p>
                  </a:txBody>
                  <a:tcPr>
                    <a:lnB w="12700" cap="flat" cmpd="sng" algn="ctr">
                      <a:solidFill>
                        <a:srgbClr val="317277"/>
                      </a:solidFill>
                      <a:prstDash val="solid"/>
                      <a:round/>
                      <a:headEnd type="none" w="med" len="med"/>
                      <a:tailEnd type="none" w="med" len="med"/>
                    </a:lnB>
                  </a:tcPr>
                </a:tc>
                <a:tc>
                  <a:txBody>
                    <a:bodyPr/>
                    <a:lstStyle/>
                    <a:p>
                      <a:pPr algn="ctr"/>
                      <a:r>
                        <a:rPr kumimoji="1" lang="ja-JP" altLang="en-US" sz="1000" dirty="0">
                          <a:solidFill>
                            <a:schemeClr val="tx1"/>
                          </a:solidFill>
                          <a:latin typeface="BIZ UDゴシック" panose="020B0400000000000000" pitchFamily="49" charset="-128"/>
                          <a:ea typeface="BIZ UDゴシック" panose="020B0400000000000000" pitchFamily="49" charset="-128"/>
                        </a:rPr>
                        <a:t>単価（税抜）</a:t>
                      </a:r>
                    </a:p>
                  </a:txBody>
                  <a:tcPr>
                    <a:lnB w="12700" cap="flat" cmpd="sng" algn="ctr">
                      <a:solidFill>
                        <a:srgbClr val="317277"/>
                      </a:solidFill>
                      <a:prstDash val="solid"/>
                      <a:round/>
                      <a:headEnd type="none" w="med" len="med"/>
                      <a:tailEnd type="none" w="med" len="med"/>
                    </a:lnB>
                  </a:tcPr>
                </a:tc>
                <a:tc>
                  <a:txBody>
                    <a:bodyPr/>
                    <a:lstStyle/>
                    <a:p>
                      <a:pPr algn="ctr"/>
                      <a:r>
                        <a:rPr kumimoji="1" lang="ja-JP" altLang="en-US" sz="1000" dirty="0">
                          <a:solidFill>
                            <a:schemeClr val="tx1"/>
                          </a:solidFill>
                          <a:latin typeface="BIZ UDゴシック" panose="020B0400000000000000" pitchFamily="49" charset="-128"/>
                          <a:ea typeface="BIZ UDゴシック" panose="020B0400000000000000" pitchFamily="49" charset="-128"/>
                        </a:rPr>
                        <a:t>単位</a:t>
                      </a:r>
                    </a:p>
                  </a:txBody>
                  <a:tcPr>
                    <a:lnB w="12700" cap="flat" cmpd="sng" algn="ctr">
                      <a:solidFill>
                        <a:srgbClr val="317277"/>
                      </a:solidFill>
                      <a:prstDash val="solid"/>
                      <a:round/>
                      <a:headEnd type="none" w="med" len="med"/>
                      <a:tailEnd type="none" w="med" len="med"/>
                    </a:lnB>
                  </a:tcPr>
                </a:tc>
                <a:tc>
                  <a:txBody>
                    <a:bodyPr/>
                    <a:lstStyle/>
                    <a:p>
                      <a:pPr algn="ctr"/>
                      <a:r>
                        <a:rPr kumimoji="1" lang="ja-JP" altLang="en-US" sz="1000" dirty="0">
                          <a:solidFill>
                            <a:schemeClr val="tx1"/>
                          </a:solidFill>
                          <a:latin typeface="BIZ UDゴシック" panose="020B0400000000000000" pitchFamily="49" charset="-128"/>
                          <a:ea typeface="BIZ UDゴシック" panose="020B0400000000000000" pitchFamily="49" charset="-128"/>
                        </a:rPr>
                        <a:t>委託先</a:t>
                      </a:r>
                    </a:p>
                  </a:txBody>
                  <a:tcPr>
                    <a:lnB w="12700" cap="flat" cmpd="sng" algn="ctr">
                      <a:solidFill>
                        <a:srgbClr val="317277"/>
                      </a:solidFill>
                      <a:prstDash val="solid"/>
                      <a:round/>
                      <a:headEnd type="none" w="med" len="med"/>
                      <a:tailEnd type="none" w="med" len="med"/>
                    </a:lnB>
                  </a:tcPr>
                </a:tc>
                <a:tc>
                  <a:txBody>
                    <a:bodyPr/>
                    <a:lstStyle/>
                    <a:p>
                      <a:pPr algn="ctr"/>
                      <a:r>
                        <a:rPr kumimoji="1" lang="ja-JP" altLang="en-US" sz="1000" dirty="0">
                          <a:solidFill>
                            <a:schemeClr val="tx1"/>
                          </a:solidFill>
                          <a:latin typeface="BIZ UDゴシック" panose="020B0400000000000000" pitchFamily="49" charset="-128"/>
                          <a:ea typeface="BIZ UDゴシック" panose="020B0400000000000000" pitchFamily="49" charset="-128"/>
                        </a:rPr>
                        <a:t>備考</a:t>
                      </a:r>
                    </a:p>
                  </a:txBody>
                  <a:tcPr>
                    <a:lnB w="12700" cap="flat" cmpd="sng" algn="ctr">
                      <a:solidFill>
                        <a:srgbClr val="317277"/>
                      </a:solidFill>
                      <a:prstDash val="solid"/>
                      <a:round/>
                      <a:headEnd type="none" w="med" len="med"/>
                      <a:tailEnd type="none" w="med" len="med"/>
                    </a:lnB>
                  </a:tcPr>
                </a:tc>
                <a:extLst>
                  <a:ext uri="{0D108BD9-81ED-4DB2-BD59-A6C34878D82A}">
                    <a16:rowId xmlns:a16="http://schemas.microsoft.com/office/drawing/2014/main" val="224580140"/>
                  </a:ext>
                </a:extLst>
              </a:tr>
              <a:tr h="279936">
                <a:tc>
                  <a:txBody>
                    <a:bodyPr/>
                    <a:lstStyle/>
                    <a:p>
                      <a:r>
                        <a:rPr kumimoji="1" lang="ja-JP" altLang="en-US" sz="1200" dirty="0">
                          <a:solidFill>
                            <a:schemeClr val="tx1"/>
                          </a:solidFill>
                          <a:latin typeface="BIZ UDゴシック" panose="020B0400000000000000" pitchFamily="49" charset="-128"/>
                          <a:ea typeface="BIZ UDゴシック" panose="020B0400000000000000" pitchFamily="49" charset="-128"/>
                        </a:rPr>
                        <a:t>中間ファイル作成</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gridSpan="2">
                  <a:txBody>
                    <a:bodyPr/>
                    <a:lstStyle/>
                    <a:p>
                      <a:r>
                        <a:rPr kumimoji="1" lang="en-US" altLang="ja-JP" sz="1000" dirty="0">
                          <a:solidFill>
                            <a:schemeClr val="tx1"/>
                          </a:solidFill>
                          <a:latin typeface="BIZ UDゴシック" panose="020B0400000000000000" pitchFamily="49" charset="-128"/>
                          <a:ea typeface="BIZ UDゴシック" panose="020B0400000000000000" pitchFamily="49" charset="-128"/>
                        </a:rPr>
                        <a:t>XML</a:t>
                      </a:r>
                      <a:r>
                        <a:rPr kumimoji="1" lang="ja-JP" altLang="en-US" sz="1000" dirty="0">
                          <a:solidFill>
                            <a:schemeClr val="tx1"/>
                          </a:solidFill>
                          <a:latin typeface="BIZ UDゴシック" panose="020B0400000000000000" pitchFamily="49" charset="-128"/>
                          <a:ea typeface="BIZ UDゴシック" panose="020B0400000000000000" pitchFamily="49" charset="-128"/>
                        </a:rPr>
                        <a:t>形式のファイル作成</a:t>
                      </a:r>
                      <a:endParaRPr kumimoji="1" lang="en-US" altLang="ja-JP" sz="1000" dirty="0">
                        <a:solidFill>
                          <a:schemeClr val="tx1"/>
                        </a:solidFill>
                        <a:latin typeface="BIZ UDゴシック" panose="020B0400000000000000" pitchFamily="49" charset="-128"/>
                        <a:ea typeface="BIZ UDゴシック" panose="020B0400000000000000" pitchFamily="49" charset="-128"/>
                      </a:endParaRPr>
                    </a:p>
                    <a:p>
                      <a:r>
                        <a:rPr kumimoji="1" lang="en-US" altLang="ja-JP" sz="1000" dirty="0">
                          <a:solidFill>
                            <a:schemeClr val="tx1"/>
                          </a:solidFill>
                          <a:latin typeface="BIZ UDゴシック" panose="020B0400000000000000" pitchFamily="49" charset="-128"/>
                          <a:ea typeface="BIZ UDゴシック" panose="020B0400000000000000" pitchFamily="49" charset="-128"/>
                        </a:rPr>
                        <a:t>PDF</a:t>
                      </a:r>
                      <a:r>
                        <a:rPr kumimoji="1" lang="ja-JP" altLang="en-US" sz="1000" dirty="0">
                          <a:solidFill>
                            <a:schemeClr val="tx1"/>
                          </a:solidFill>
                          <a:latin typeface="BIZ UDゴシック" panose="020B0400000000000000" pitchFamily="49" charset="-128"/>
                          <a:ea typeface="BIZ UDゴシック" panose="020B0400000000000000" pitchFamily="49" charset="-128"/>
                        </a:rPr>
                        <a:t>ファイルのリネーム</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hMerge="1">
                  <a:txBody>
                    <a:bodyPr/>
                    <a:lstStyle/>
                    <a:p>
                      <a:endParaRPr kumimoji="1" lang="ja-JP" altLang="en-US" sz="10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pPr algn="r"/>
                      <a:r>
                        <a:rPr kumimoji="1" lang="en-US" altLang="ja-JP" sz="1000" dirty="0">
                          <a:solidFill>
                            <a:schemeClr val="tx1"/>
                          </a:solidFill>
                          <a:latin typeface="BIZ UDゴシック" panose="020B0400000000000000" pitchFamily="49" charset="-128"/>
                          <a:ea typeface="BIZ UDゴシック" panose="020B0400000000000000" pitchFamily="49" charset="-128"/>
                        </a:rPr>
                        <a:t>ICBA</a:t>
                      </a:r>
                      <a:r>
                        <a:rPr kumimoji="1" lang="ja-JP" altLang="en-US" sz="1000" dirty="0">
                          <a:solidFill>
                            <a:schemeClr val="tx1"/>
                          </a:solidFill>
                          <a:latin typeface="BIZ UDゴシック" panose="020B0400000000000000" pitchFamily="49" charset="-128"/>
                          <a:ea typeface="BIZ UDゴシック" panose="020B0400000000000000" pitchFamily="49" charset="-128"/>
                        </a:rPr>
                        <a:t>受託範囲外</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endParaRPr kumimoji="1" lang="ja-JP" altLang="en-US" sz="1000" u="none"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pPr algn="ctr"/>
                      <a:r>
                        <a:rPr kumimoji="1" lang="ja-JP" altLang="en-US" sz="1000" u="none"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民間</a:t>
                      </a:r>
                      <a:endParaRPr kumimoji="1" lang="en-US" altLang="ja-JP" sz="1000" u="none"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algn="ctr"/>
                      <a:r>
                        <a:rPr kumimoji="1" lang="ja-JP" altLang="en-US" sz="1000" u="none"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事業者</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u="none"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通常は数百万円オーダー</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extLst>
                  <a:ext uri="{0D108BD9-81ED-4DB2-BD59-A6C34878D82A}">
                    <a16:rowId xmlns:a16="http://schemas.microsoft.com/office/drawing/2014/main" val="197435584"/>
                  </a:ext>
                </a:extLst>
              </a:tr>
              <a:tr h="332629">
                <a:tc rowSpan="3">
                  <a:txBody>
                    <a:bodyPr/>
                    <a:lstStyle/>
                    <a:p>
                      <a:r>
                        <a:rPr kumimoji="1" lang="en-US" altLang="ja-JP" sz="1200" dirty="0">
                          <a:solidFill>
                            <a:schemeClr val="tx1"/>
                          </a:solidFill>
                          <a:latin typeface="BIZ UDゴシック" panose="020B0400000000000000" pitchFamily="49" charset="-128"/>
                          <a:ea typeface="BIZ UDゴシック" panose="020B0400000000000000" pitchFamily="49" charset="-128"/>
                        </a:rPr>
                        <a:t>PC</a:t>
                      </a:r>
                      <a:r>
                        <a:rPr kumimoji="1" lang="ja-JP" altLang="en-US" sz="1200" dirty="0">
                          <a:solidFill>
                            <a:schemeClr val="tx1"/>
                          </a:solidFill>
                          <a:latin typeface="BIZ UDゴシック" panose="020B0400000000000000" pitchFamily="49" charset="-128"/>
                          <a:ea typeface="BIZ UDゴシック" panose="020B0400000000000000" pitchFamily="49" charset="-128"/>
                        </a:rPr>
                        <a:t>検証環境貸出</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rowSpan="2">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ノート</a:t>
                      </a:r>
                      <a:r>
                        <a:rPr kumimoji="1" lang="en-US" altLang="ja-JP" sz="1000" dirty="0">
                          <a:solidFill>
                            <a:schemeClr val="tx1"/>
                          </a:solidFill>
                          <a:latin typeface="BIZ UDゴシック" panose="020B0400000000000000" pitchFamily="49" charset="-128"/>
                          <a:ea typeface="BIZ UDゴシック" panose="020B0400000000000000" pitchFamily="49" charset="-128"/>
                        </a:rPr>
                        <a:t>PC</a:t>
                      </a:r>
                      <a:r>
                        <a:rPr kumimoji="1" lang="ja-JP" altLang="en-US" sz="1000" dirty="0">
                          <a:solidFill>
                            <a:schemeClr val="tx1"/>
                          </a:solidFill>
                          <a:latin typeface="BIZ UDゴシック" panose="020B0400000000000000" pitchFamily="49" charset="-128"/>
                          <a:ea typeface="BIZ UDゴシック" panose="020B0400000000000000" pitchFamily="49" charset="-128"/>
                        </a:rPr>
                        <a:t>貸出</a:t>
                      </a:r>
                      <a:endParaRPr kumimoji="1" lang="en-US" altLang="ja-JP" sz="1000" dirty="0">
                        <a:solidFill>
                          <a:schemeClr val="tx1"/>
                        </a:solidFill>
                        <a:latin typeface="BIZ UDゴシック" panose="020B0400000000000000" pitchFamily="49" charset="-128"/>
                        <a:ea typeface="BIZ UDゴシック" panose="020B0400000000000000" pitchFamily="49" charset="-128"/>
                      </a:endParaRPr>
                    </a:p>
                    <a:p>
                      <a:r>
                        <a:rPr kumimoji="1" lang="en-US" altLang="ja-JP" sz="1000" dirty="0">
                          <a:solidFill>
                            <a:schemeClr val="tx1"/>
                          </a:solidFill>
                          <a:latin typeface="BIZ UDゴシック" panose="020B0400000000000000" pitchFamily="49" charset="-128"/>
                          <a:ea typeface="BIZ UDゴシック" panose="020B0400000000000000" pitchFamily="49" charset="-128"/>
                        </a:rPr>
                        <a:t>15inch corei7</a:t>
                      </a:r>
                    </a:p>
                    <a:p>
                      <a:r>
                        <a:rPr kumimoji="1" lang="en-US" altLang="ja-JP" sz="1000" dirty="0">
                          <a:solidFill>
                            <a:schemeClr val="tx1"/>
                          </a:solidFill>
                          <a:latin typeface="BIZ UDゴシック" panose="020B0400000000000000" pitchFamily="49" charset="-128"/>
                          <a:ea typeface="BIZ UDゴシック" panose="020B0400000000000000" pitchFamily="49" charset="-128"/>
                        </a:rPr>
                        <a:t>SSD500GB Windows10</a:t>
                      </a:r>
                      <a:endParaRPr kumimoji="1" lang="ja-JP" altLang="en-US" sz="10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サーバ機基本料</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pPr algn="r"/>
                      <a:r>
                        <a:rPr kumimoji="1" lang="en-US" altLang="ja-JP" sz="1000" dirty="0">
                          <a:solidFill>
                            <a:schemeClr val="tx1"/>
                          </a:solidFill>
                          <a:latin typeface="BIZ UDPゴシック" panose="020B0400000000000000" pitchFamily="50" charset="-128"/>
                          <a:ea typeface="BIZ UDPゴシック" panose="020B0400000000000000" pitchFamily="50" charset="-128"/>
                        </a:rPr>
                        <a:t>70,000</a:t>
                      </a:r>
                      <a:endParaRPr kumimoji="1" lang="ja-JP" altLang="en-US" sz="1000" dirty="0">
                        <a:solidFill>
                          <a:schemeClr val="tx1"/>
                        </a:solidFill>
                        <a:latin typeface="BIZ UDPゴシック" panose="020B0400000000000000" pitchFamily="50" charset="-128"/>
                        <a:ea typeface="BIZ UDPゴシック" panose="020B0400000000000000" pitchFamily="50" charset="-128"/>
                      </a:endParaRP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円</a:t>
                      </a:r>
                      <a:r>
                        <a:rPr kumimoji="1" lang="en-US" altLang="ja-JP" sz="1000" dirty="0">
                          <a:solidFill>
                            <a:schemeClr val="tx1"/>
                          </a:solidFill>
                          <a:latin typeface="BIZ UDゴシック" panose="020B0400000000000000" pitchFamily="49" charset="-128"/>
                          <a:ea typeface="BIZ UDゴシック" panose="020B0400000000000000" pitchFamily="49" charset="-128"/>
                        </a:rPr>
                        <a:t>/</a:t>
                      </a:r>
                      <a:r>
                        <a:rPr kumimoji="1" lang="ja-JP" altLang="en-US" sz="1000" dirty="0">
                          <a:solidFill>
                            <a:schemeClr val="tx1"/>
                          </a:solidFill>
                          <a:latin typeface="BIZ UDゴシック" panose="020B0400000000000000" pitchFamily="49" charset="-128"/>
                          <a:ea typeface="BIZ UDゴシック" panose="020B0400000000000000" pitchFamily="49" charset="-128"/>
                        </a:rPr>
                        <a:t>１台当り</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pPr algn="ctr"/>
                      <a:r>
                        <a:rPr kumimoji="1" lang="ja-JP" altLang="en-US" sz="1000" dirty="0">
                          <a:solidFill>
                            <a:schemeClr val="tx1"/>
                          </a:solidFill>
                          <a:latin typeface="BIZ UDゴシック" panose="020B0400000000000000" pitchFamily="49" charset="-128"/>
                          <a:ea typeface="BIZ UDゴシック" panose="020B0400000000000000" pitchFamily="49" charset="-128"/>
                        </a:rPr>
                        <a:t>ＩＣＢＡ</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r>
                        <a:rPr lang="ja-JP" altLang="en-US" sz="1000" u="none"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利用約款は、</a:t>
                      </a:r>
                      <a:r>
                        <a:rPr lang="ja-JP" altLang="ja-JP" sz="1000" u="none"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中間ファイル</a:t>
                      </a:r>
                      <a:r>
                        <a:rPr lang="en-US" altLang="ja-JP" sz="1000" u="none"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PC</a:t>
                      </a:r>
                      <a:r>
                        <a:rPr lang="ja-JP" altLang="ja-JP" sz="1000" u="none"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検証環境貸出見積兼申込書</a:t>
                      </a:r>
                      <a:r>
                        <a:rPr lang="en-US" altLang="ja-JP" sz="1000" u="none"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.pdf</a:t>
                      </a:r>
                      <a:r>
                        <a:rPr lang="ja-JP" altLang="en-US" sz="1000" u="none" kern="100" dirty="0">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をご参照ください。</a:t>
                      </a:r>
                      <a:endParaRPr kumimoji="1" lang="ja-JP" altLang="en-US" sz="1000" u="none"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extLst>
                  <a:ext uri="{0D108BD9-81ED-4DB2-BD59-A6C34878D82A}">
                    <a16:rowId xmlns:a16="http://schemas.microsoft.com/office/drawing/2014/main" val="2280460183"/>
                  </a:ext>
                </a:extLst>
              </a:tr>
              <a:tr h="421419">
                <a:tc vMerge="1">
                  <a:txBody>
                    <a:bodyPr/>
                    <a:lstStyle/>
                    <a:p>
                      <a:endParaRPr kumimoji="1" lang="ja-JP" altLang="en-US" sz="1200" dirty="0">
                        <a:solidFill>
                          <a:schemeClr val="tx1"/>
                        </a:solidFill>
                        <a:latin typeface="BIZ UDゴシック" panose="020B0400000000000000" pitchFamily="49" charset="-128"/>
                        <a:ea typeface="BIZ UDゴシック" panose="020B0400000000000000" pitchFamily="49" charset="-128"/>
                      </a:endParaRPr>
                    </a:p>
                  </a:txBody>
                  <a:tcPr/>
                </a:tc>
                <a:tc vMerge="1">
                  <a:txBody>
                    <a:bodyPr/>
                    <a:lstStyle/>
                    <a:p>
                      <a:endParaRPr kumimoji="1" lang="ja-JP" altLang="en-US" sz="1000" dirty="0">
                        <a:solidFill>
                          <a:schemeClr val="tx1"/>
                        </a:solidFill>
                        <a:latin typeface="BIZ UDゴシック" panose="020B0400000000000000" pitchFamily="49" charset="-128"/>
                        <a:ea typeface="BIZ UDゴシック" panose="020B0400000000000000" pitchFamily="49" charset="-128"/>
                      </a:endParaRPr>
                    </a:p>
                  </a:txBody>
                  <a:tcPr>
                    <a:lnB w="12700" cap="flat" cmpd="sng" algn="ctr">
                      <a:solidFill>
                        <a:srgbClr val="317277"/>
                      </a:solidFill>
                      <a:prstDash val="solid"/>
                      <a:round/>
                      <a:headEnd type="none" w="med" len="med"/>
                      <a:tailEnd type="none" w="med" len="med"/>
                    </a:lnB>
                  </a:tcPr>
                </a:tc>
                <a:tc>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サーバ機利用料</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pPr algn="r"/>
                      <a:r>
                        <a:rPr kumimoji="1" lang="en-US" altLang="ja-JP" sz="1000" dirty="0">
                          <a:solidFill>
                            <a:schemeClr val="tx1"/>
                          </a:solidFill>
                          <a:latin typeface="BIZ UDPゴシック" panose="020B0400000000000000" pitchFamily="50" charset="-128"/>
                          <a:ea typeface="BIZ UDPゴシック" panose="020B0400000000000000" pitchFamily="50" charset="-128"/>
                        </a:rPr>
                        <a:t>20,000</a:t>
                      </a:r>
                      <a:endParaRPr kumimoji="1" lang="ja-JP" altLang="en-US" sz="1000" dirty="0">
                        <a:solidFill>
                          <a:schemeClr val="tx1"/>
                        </a:solidFill>
                        <a:latin typeface="BIZ UDPゴシック" panose="020B0400000000000000" pitchFamily="50" charset="-128"/>
                        <a:ea typeface="BIZ UDPゴシック" panose="020B0400000000000000" pitchFamily="50" charset="-128"/>
                      </a:endParaRP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円</a:t>
                      </a:r>
                      <a:r>
                        <a:rPr kumimoji="1" lang="en-US" altLang="ja-JP" sz="1000" dirty="0">
                          <a:solidFill>
                            <a:schemeClr val="tx1"/>
                          </a:solidFill>
                          <a:latin typeface="BIZ UDゴシック" panose="020B0400000000000000" pitchFamily="49" charset="-128"/>
                          <a:ea typeface="BIZ UDゴシック" panose="020B0400000000000000" pitchFamily="49" charset="-128"/>
                        </a:rPr>
                        <a:t>/</a:t>
                      </a:r>
                      <a:r>
                        <a:rPr kumimoji="1" lang="ja-JP" altLang="en-US" sz="1000" dirty="0">
                          <a:solidFill>
                            <a:schemeClr val="tx1"/>
                          </a:solidFill>
                          <a:latin typeface="BIZ UDゴシック" panose="020B0400000000000000" pitchFamily="49" charset="-128"/>
                          <a:ea typeface="BIZ UDゴシック" panose="020B0400000000000000" pitchFamily="49" charset="-128"/>
                        </a:rPr>
                        <a:t>１台当り月額</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pPr algn="ctr"/>
                      <a:r>
                        <a:rPr kumimoji="1" lang="ja-JP" altLang="en-US" sz="1000" dirty="0">
                          <a:solidFill>
                            <a:schemeClr val="tx1"/>
                          </a:solidFill>
                          <a:latin typeface="BIZ UDゴシック" panose="020B0400000000000000" pitchFamily="49" charset="-128"/>
                          <a:ea typeface="BIZ UDゴシック" panose="020B0400000000000000" pitchFamily="49" charset="-128"/>
                        </a:rPr>
                        <a:t>ＩＣＢＡ</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endParaRPr kumimoji="1" lang="ja-JP" altLang="en-US" sz="10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extLst>
                  <a:ext uri="{0D108BD9-81ED-4DB2-BD59-A6C34878D82A}">
                    <a16:rowId xmlns:a16="http://schemas.microsoft.com/office/drawing/2014/main" val="4030167097"/>
                  </a:ext>
                </a:extLst>
              </a:tr>
              <a:tr h="421419">
                <a:tc vMerge="1">
                  <a:txBody>
                    <a:bodyPr/>
                    <a:lstStyle/>
                    <a:p>
                      <a:endParaRPr kumimoji="1" lang="ja-JP" altLang="en-US" sz="1200" dirty="0">
                        <a:solidFill>
                          <a:schemeClr val="tx1"/>
                        </a:solidFill>
                        <a:latin typeface="BIZ UDゴシック" panose="020B0400000000000000" pitchFamily="49" charset="-128"/>
                        <a:ea typeface="BIZ UDゴシック" panose="020B0400000000000000" pitchFamily="49" charset="-128"/>
                      </a:endParaRPr>
                    </a:p>
                  </a:txBody>
                  <a:tcPr>
                    <a:lnB w="12700" cap="flat" cmpd="sng" algn="ctr">
                      <a:solidFill>
                        <a:srgbClr val="317277"/>
                      </a:solidFill>
                      <a:prstDash val="solid"/>
                      <a:round/>
                      <a:headEnd type="none" w="med" len="med"/>
                      <a:tailEnd type="none" w="med" len="med"/>
                    </a:lnB>
                  </a:tcPr>
                </a:tc>
                <a:tc>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ノート</a:t>
                      </a:r>
                      <a:r>
                        <a:rPr kumimoji="1" lang="en-US" altLang="ja-JP" sz="1000" dirty="0">
                          <a:solidFill>
                            <a:schemeClr val="tx1"/>
                          </a:solidFill>
                          <a:latin typeface="BIZ UDゴシック" panose="020B0400000000000000" pitchFamily="49" charset="-128"/>
                          <a:ea typeface="BIZ UDゴシック" panose="020B0400000000000000" pitchFamily="49" charset="-128"/>
                        </a:rPr>
                        <a:t>PC</a:t>
                      </a:r>
                      <a:r>
                        <a:rPr kumimoji="1" lang="ja-JP" altLang="en-US" sz="1000" dirty="0">
                          <a:solidFill>
                            <a:schemeClr val="tx1"/>
                          </a:solidFill>
                          <a:latin typeface="BIZ UDゴシック" panose="020B0400000000000000" pitchFamily="49" charset="-128"/>
                          <a:ea typeface="BIZ UDゴシック" panose="020B0400000000000000" pitchFamily="49" charset="-128"/>
                        </a:rPr>
                        <a:t>貸出</a:t>
                      </a:r>
                      <a:endParaRPr kumimoji="1" lang="en-US" altLang="ja-JP" sz="1000" dirty="0">
                        <a:solidFill>
                          <a:schemeClr val="tx1"/>
                        </a:solidFill>
                        <a:latin typeface="BIZ UDゴシック" panose="020B0400000000000000" pitchFamily="49" charset="-128"/>
                        <a:ea typeface="BIZ UDゴシック" panose="020B0400000000000000" pitchFamily="49" charset="-128"/>
                      </a:endParaRPr>
                    </a:p>
                    <a:p>
                      <a:r>
                        <a:rPr kumimoji="1" lang="ja-JP" altLang="en-US" sz="1000" dirty="0">
                          <a:solidFill>
                            <a:schemeClr val="tx1"/>
                          </a:solidFill>
                          <a:latin typeface="BIZ UDゴシック" panose="020B0400000000000000" pitchFamily="49" charset="-128"/>
                          <a:ea typeface="BIZ UDゴシック" panose="020B0400000000000000" pitchFamily="49" charset="-128"/>
                        </a:rPr>
                        <a:t>スペックはサーバと同等</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端末利用料</a:t>
                      </a:r>
                      <a:endParaRPr kumimoji="1" lang="en-US" altLang="ja-JP" sz="1000" dirty="0">
                        <a:solidFill>
                          <a:schemeClr val="tx1"/>
                        </a:solidFill>
                        <a:latin typeface="BIZ UDゴシック" panose="020B0400000000000000" pitchFamily="49" charset="-128"/>
                        <a:ea typeface="BIZ UDゴシック" panose="020B0400000000000000" pitchFamily="49" charset="-128"/>
                      </a:endParaRPr>
                    </a:p>
                    <a:p>
                      <a:r>
                        <a:rPr kumimoji="1" lang="ja-JP" altLang="en-US" sz="1000" dirty="0">
                          <a:solidFill>
                            <a:schemeClr val="tx1"/>
                          </a:solidFill>
                          <a:latin typeface="BIZ UDゴシック" panose="020B0400000000000000" pitchFamily="49" charset="-128"/>
                          <a:ea typeface="BIZ UDゴシック" panose="020B0400000000000000" pitchFamily="49" charset="-128"/>
                        </a:rPr>
                        <a:t>（オプション）</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pPr algn="r"/>
                      <a:r>
                        <a:rPr kumimoji="1" lang="en-US" altLang="ja-JP" sz="1000" dirty="0">
                          <a:solidFill>
                            <a:schemeClr val="tx1"/>
                          </a:solidFill>
                          <a:latin typeface="BIZ UDPゴシック" panose="020B0400000000000000" pitchFamily="50" charset="-128"/>
                          <a:ea typeface="BIZ UDPゴシック" panose="020B0400000000000000" pitchFamily="50" charset="-128"/>
                        </a:rPr>
                        <a:t>10,000</a:t>
                      </a:r>
                      <a:endParaRPr kumimoji="1" lang="ja-JP" altLang="en-US" sz="1000" dirty="0">
                        <a:solidFill>
                          <a:schemeClr val="tx1"/>
                        </a:solidFill>
                        <a:latin typeface="BIZ UDPゴシック" panose="020B0400000000000000" pitchFamily="50" charset="-128"/>
                        <a:ea typeface="BIZ UDPゴシック" panose="020B0400000000000000" pitchFamily="50" charset="-128"/>
                      </a:endParaRP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円</a:t>
                      </a:r>
                      <a:r>
                        <a:rPr kumimoji="1" lang="en-US" altLang="ja-JP" sz="1000" dirty="0">
                          <a:solidFill>
                            <a:schemeClr val="tx1"/>
                          </a:solidFill>
                          <a:latin typeface="BIZ UDゴシック" panose="020B0400000000000000" pitchFamily="49" charset="-128"/>
                          <a:ea typeface="BIZ UDゴシック" panose="020B0400000000000000" pitchFamily="49" charset="-128"/>
                        </a:rPr>
                        <a:t>/</a:t>
                      </a:r>
                      <a:r>
                        <a:rPr kumimoji="1" lang="ja-JP" altLang="en-US" sz="1000" dirty="0">
                          <a:solidFill>
                            <a:schemeClr val="tx1"/>
                          </a:solidFill>
                          <a:latin typeface="BIZ UDゴシック" panose="020B0400000000000000" pitchFamily="49" charset="-128"/>
                          <a:ea typeface="BIZ UDゴシック" panose="020B0400000000000000" pitchFamily="49" charset="-128"/>
                        </a:rPr>
                        <a:t>１台当り月額</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pPr algn="ctr"/>
                      <a:r>
                        <a:rPr kumimoji="1" lang="ja-JP" altLang="en-US" sz="1000" dirty="0">
                          <a:solidFill>
                            <a:schemeClr val="tx1"/>
                          </a:solidFill>
                          <a:latin typeface="BIZ UDゴシック" panose="020B0400000000000000" pitchFamily="49" charset="-128"/>
                          <a:ea typeface="BIZ UDゴシック" panose="020B0400000000000000" pitchFamily="49" charset="-128"/>
                        </a:rPr>
                        <a:t>ＩＣＢＡ</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ネットワーク資材（</a:t>
                      </a:r>
                      <a:r>
                        <a:rPr kumimoji="1" lang="en-US" altLang="ja-JP" sz="1000" dirty="0">
                          <a:solidFill>
                            <a:schemeClr val="tx1"/>
                          </a:solidFill>
                          <a:latin typeface="BIZ UDゴシック" panose="020B0400000000000000" pitchFamily="49" charset="-128"/>
                          <a:ea typeface="BIZ UDゴシック" panose="020B0400000000000000" pitchFamily="49" charset="-128"/>
                        </a:rPr>
                        <a:t>HUB</a:t>
                      </a:r>
                      <a:r>
                        <a:rPr kumimoji="1" lang="ja-JP" altLang="en-US" sz="1000" dirty="0">
                          <a:solidFill>
                            <a:schemeClr val="tx1"/>
                          </a:solidFill>
                          <a:latin typeface="BIZ UDゴシック" panose="020B0400000000000000" pitchFamily="49" charset="-128"/>
                          <a:ea typeface="BIZ UDゴシック" panose="020B0400000000000000" pitchFamily="49" charset="-128"/>
                        </a:rPr>
                        <a:t>・</a:t>
                      </a:r>
                      <a:r>
                        <a:rPr kumimoji="1" lang="en-US" altLang="ja-JP" sz="1000" dirty="0">
                          <a:solidFill>
                            <a:schemeClr val="tx1"/>
                          </a:solidFill>
                          <a:latin typeface="BIZ UDゴシック" panose="020B0400000000000000" pitchFamily="49" charset="-128"/>
                          <a:ea typeface="BIZ UDゴシック" panose="020B0400000000000000" pitchFamily="49" charset="-128"/>
                        </a:rPr>
                        <a:t>LAN</a:t>
                      </a:r>
                      <a:r>
                        <a:rPr kumimoji="1" lang="ja-JP" altLang="en-US" sz="1000" dirty="0">
                          <a:solidFill>
                            <a:schemeClr val="tx1"/>
                          </a:solidFill>
                          <a:latin typeface="BIZ UDゴシック" panose="020B0400000000000000" pitchFamily="49" charset="-128"/>
                          <a:ea typeface="BIZ UDゴシック" panose="020B0400000000000000" pitchFamily="49" charset="-128"/>
                        </a:rPr>
                        <a:t>ケーブル）付き</a:t>
                      </a:r>
                      <a:endParaRPr kumimoji="1" lang="en-US" altLang="ja-JP" sz="1000" dirty="0">
                        <a:solidFill>
                          <a:schemeClr val="tx1"/>
                        </a:solidFill>
                        <a:latin typeface="BIZ UDゴシック" panose="020B0400000000000000" pitchFamily="49" charset="-128"/>
                        <a:ea typeface="BIZ UDゴシック" panose="020B0400000000000000" pitchFamily="49" charset="-128"/>
                      </a:endParaRPr>
                    </a:p>
                    <a:p>
                      <a:r>
                        <a:rPr kumimoji="1" lang="ja-JP" altLang="en-US" sz="1000" dirty="0">
                          <a:solidFill>
                            <a:schemeClr val="tx1"/>
                          </a:solidFill>
                          <a:latin typeface="BIZ UDゴシック" panose="020B0400000000000000" pitchFamily="49" charset="-128"/>
                          <a:ea typeface="BIZ UDゴシック" panose="020B0400000000000000" pitchFamily="49" charset="-128"/>
                        </a:rPr>
                        <a:t>端末のみ貸出は不可</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extLst>
                  <a:ext uri="{0D108BD9-81ED-4DB2-BD59-A6C34878D82A}">
                    <a16:rowId xmlns:a16="http://schemas.microsoft.com/office/drawing/2014/main" val="2015393138"/>
                  </a:ext>
                </a:extLst>
              </a:tr>
              <a:tr h="477078">
                <a:tc>
                  <a:txBody>
                    <a:bodyPr/>
                    <a:lstStyle/>
                    <a:p>
                      <a:r>
                        <a:rPr kumimoji="1" lang="ja-JP" altLang="en-US" sz="1200" dirty="0">
                          <a:solidFill>
                            <a:schemeClr val="tx1"/>
                          </a:solidFill>
                          <a:latin typeface="BIZ UDゴシック" panose="020B0400000000000000" pitchFamily="49" charset="-128"/>
                          <a:ea typeface="BIZ UDゴシック" panose="020B0400000000000000" pitchFamily="49" charset="-128"/>
                        </a:rPr>
                        <a:t>データ投入</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gridSpan="2">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中間ファイルの本番環境への投入</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hMerge="1">
                  <a:txBody>
                    <a:bodyPr/>
                    <a:lstStyle/>
                    <a:p>
                      <a:endParaRPr kumimoji="1" lang="ja-JP" altLang="en-US" sz="10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pPr algn="r"/>
                      <a:r>
                        <a:rPr kumimoji="1" lang="en-US" altLang="ja-JP" sz="1000" dirty="0">
                          <a:solidFill>
                            <a:schemeClr val="tx1"/>
                          </a:solidFill>
                          <a:latin typeface="BIZ UDPゴシック" panose="020B0400000000000000" pitchFamily="50" charset="-128"/>
                          <a:ea typeface="BIZ UDPゴシック" panose="020B0400000000000000" pitchFamily="50" charset="-128"/>
                        </a:rPr>
                        <a:t>100,000</a:t>
                      </a:r>
                      <a:endParaRPr kumimoji="1" lang="ja-JP" altLang="en-US" sz="1000" dirty="0">
                        <a:solidFill>
                          <a:schemeClr val="tx1"/>
                        </a:solidFill>
                        <a:latin typeface="BIZ UDPゴシック" panose="020B0400000000000000" pitchFamily="50" charset="-128"/>
                        <a:ea typeface="BIZ UDPゴシック" panose="020B0400000000000000" pitchFamily="50" charset="-128"/>
                      </a:endParaRP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円</a:t>
                      </a:r>
                      <a:r>
                        <a:rPr kumimoji="1" lang="en-US" altLang="ja-JP" sz="1000" dirty="0">
                          <a:solidFill>
                            <a:schemeClr val="tx1"/>
                          </a:solidFill>
                          <a:latin typeface="BIZ UDゴシック" panose="020B0400000000000000" pitchFamily="49" charset="-128"/>
                          <a:ea typeface="BIZ UDゴシック" panose="020B0400000000000000" pitchFamily="49" charset="-128"/>
                        </a:rPr>
                        <a:t>/</a:t>
                      </a:r>
                      <a:r>
                        <a:rPr kumimoji="1" lang="ja-JP" altLang="en-US" sz="1000" dirty="0">
                          <a:solidFill>
                            <a:schemeClr val="tx1"/>
                          </a:solidFill>
                          <a:latin typeface="BIZ UDゴシック" panose="020B0400000000000000" pitchFamily="49" charset="-128"/>
                          <a:ea typeface="BIZ UDゴシック" panose="020B0400000000000000" pitchFamily="49" charset="-128"/>
                        </a:rPr>
                        <a:t>１回当り</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pPr algn="ctr"/>
                      <a:r>
                        <a:rPr kumimoji="1" lang="ja-JP" altLang="en-US" sz="1000" dirty="0">
                          <a:solidFill>
                            <a:schemeClr val="tx1"/>
                          </a:solidFill>
                          <a:latin typeface="BIZ UDゴシック" panose="020B0400000000000000" pitchFamily="49" charset="-128"/>
                          <a:ea typeface="BIZ UDゴシック" panose="020B0400000000000000" pitchFamily="49" charset="-128"/>
                        </a:rPr>
                        <a:t>ＩＣＢＡ</a:t>
                      </a: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tc>
                  <a:txBody>
                    <a:bodyPr/>
                    <a:lstStyle/>
                    <a:p>
                      <a:endParaRPr kumimoji="1" lang="ja-JP" altLang="en-US" sz="10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rgbClr val="317277"/>
                      </a:solidFill>
                      <a:prstDash val="solid"/>
                      <a:round/>
                      <a:headEnd type="none" w="med" len="med"/>
                      <a:tailEnd type="none" w="med" len="med"/>
                    </a:lnT>
                    <a:lnB w="12700" cap="flat" cmpd="sng" algn="ctr">
                      <a:solidFill>
                        <a:srgbClr val="317277"/>
                      </a:solidFill>
                      <a:prstDash val="solid"/>
                      <a:round/>
                      <a:headEnd type="none" w="med" len="med"/>
                      <a:tailEnd type="none" w="med" len="med"/>
                    </a:lnB>
                  </a:tcPr>
                </a:tc>
                <a:extLst>
                  <a:ext uri="{0D108BD9-81ED-4DB2-BD59-A6C34878D82A}">
                    <a16:rowId xmlns:a16="http://schemas.microsoft.com/office/drawing/2014/main" val="3030215517"/>
                  </a:ext>
                </a:extLst>
              </a:tr>
              <a:tr h="504000">
                <a:tc>
                  <a:txBody>
                    <a:bodyPr/>
                    <a:lstStyle/>
                    <a:p>
                      <a:r>
                        <a:rPr kumimoji="1" lang="ja-JP" altLang="en-US" sz="1200" dirty="0">
                          <a:solidFill>
                            <a:schemeClr val="tx1"/>
                          </a:solidFill>
                          <a:latin typeface="BIZ UDゴシック" panose="020B0400000000000000" pitchFamily="49" charset="-128"/>
                          <a:ea typeface="BIZ UDゴシック" panose="020B0400000000000000" pitchFamily="49" charset="-128"/>
                        </a:rPr>
                        <a:t>投入後のデータ修正</a:t>
                      </a:r>
                    </a:p>
                  </a:txBody>
                  <a:tcPr>
                    <a:lnT w="12700" cap="flat" cmpd="sng" algn="ctr">
                      <a:solidFill>
                        <a:srgbClr val="317277"/>
                      </a:solidFill>
                      <a:prstDash val="solid"/>
                      <a:round/>
                      <a:headEnd type="none" w="med" len="med"/>
                      <a:tailEnd type="none" w="med" len="med"/>
                    </a:lnT>
                  </a:tcPr>
                </a:tc>
                <a:tc gridSpan="2">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本番環境のデータの一括修正</a:t>
                      </a:r>
                    </a:p>
                  </a:txBody>
                  <a:tcPr>
                    <a:lnT w="12700" cap="flat" cmpd="sng" algn="ctr">
                      <a:solidFill>
                        <a:srgbClr val="317277"/>
                      </a:solidFill>
                      <a:prstDash val="solid"/>
                      <a:round/>
                      <a:headEnd type="none" w="med" len="med"/>
                      <a:tailEnd type="none" w="med" len="med"/>
                    </a:lnT>
                  </a:tcPr>
                </a:tc>
                <a:tc hMerge="1">
                  <a:txBody>
                    <a:bodyPr/>
                    <a:lstStyle/>
                    <a:p>
                      <a:endParaRPr kumimoji="1" lang="ja-JP" altLang="en-US" sz="10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rgbClr val="317277"/>
                      </a:solidFill>
                      <a:prstDash val="solid"/>
                      <a:round/>
                      <a:headEnd type="none" w="med" len="med"/>
                      <a:tailEnd type="none" w="med" len="med"/>
                    </a:lnT>
                  </a:tcPr>
                </a:tc>
                <a:tc>
                  <a:txBody>
                    <a:bodyPr/>
                    <a:lstStyle/>
                    <a:p>
                      <a:pPr algn="r"/>
                      <a:r>
                        <a:rPr kumimoji="1" lang="en-US" altLang="ja-JP" sz="1000" dirty="0">
                          <a:solidFill>
                            <a:schemeClr val="tx1"/>
                          </a:solidFill>
                          <a:latin typeface="BIZ UDPゴシック" panose="020B0400000000000000" pitchFamily="50" charset="-128"/>
                          <a:ea typeface="BIZ UDPゴシック" panose="020B0400000000000000" pitchFamily="50" charset="-128"/>
                        </a:rPr>
                        <a:t>100,000</a:t>
                      </a:r>
                      <a:endParaRPr kumimoji="1" lang="ja-JP" altLang="en-US" sz="1000" dirty="0">
                        <a:solidFill>
                          <a:schemeClr val="tx1"/>
                        </a:solidFill>
                        <a:latin typeface="BIZ UDPゴシック" panose="020B0400000000000000" pitchFamily="50" charset="-128"/>
                        <a:ea typeface="BIZ UDPゴシック" panose="020B0400000000000000" pitchFamily="50" charset="-128"/>
                      </a:endParaRPr>
                    </a:p>
                  </a:txBody>
                  <a:tcPr>
                    <a:lnT w="12700" cap="flat" cmpd="sng" algn="ctr">
                      <a:solidFill>
                        <a:srgbClr val="317277"/>
                      </a:solidFill>
                      <a:prstDash val="solid"/>
                      <a:round/>
                      <a:headEnd type="none" w="med" len="med"/>
                      <a:tailEnd type="none" w="med" len="med"/>
                    </a:lnT>
                  </a:tcPr>
                </a:tc>
                <a:tc>
                  <a:txBody>
                    <a:bodyPr/>
                    <a:lstStyle/>
                    <a:p>
                      <a:r>
                        <a:rPr kumimoji="1" lang="ja-JP" altLang="en-US" sz="1000" dirty="0">
                          <a:solidFill>
                            <a:schemeClr val="tx1"/>
                          </a:solidFill>
                          <a:latin typeface="BIZ UDゴシック" panose="020B0400000000000000" pitchFamily="49" charset="-128"/>
                          <a:ea typeface="BIZ UDゴシック" panose="020B0400000000000000" pitchFamily="49" charset="-128"/>
                        </a:rPr>
                        <a:t>円</a:t>
                      </a:r>
                      <a:r>
                        <a:rPr kumimoji="1" lang="en-US" altLang="ja-JP" sz="1000" dirty="0">
                          <a:solidFill>
                            <a:schemeClr val="tx1"/>
                          </a:solidFill>
                          <a:latin typeface="BIZ UDゴシック" panose="020B0400000000000000" pitchFamily="49" charset="-128"/>
                          <a:ea typeface="BIZ UDゴシック" panose="020B0400000000000000" pitchFamily="49" charset="-128"/>
                        </a:rPr>
                        <a:t>/</a:t>
                      </a:r>
                      <a:r>
                        <a:rPr kumimoji="1" lang="ja-JP" altLang="en-US" sz="1000" dirty="0">
                          <a:solidFill>
                            <a:schemeClr val="tx1"/>
                          </a:solidFill>
                          <a:latin typeface="BIZ UDゴシック" panose="020B0400000000000000" pitchFamily="49" charset="-128"/>
                          <a:ea typeface="BIZ UDゴシック" panose="020B0400000000000000" pitchFamily="49" charset="-128"/>
                        </a:rPr>
                        <a:t>１項目当り</a:t>
                      </a:r>
                    </a:p>
                  </a:txBody>
                  <a:tcPr>
                    <a:lnT w="12700" cap="flat" cmpd="sng" algn="ctr">
                      <a:solidFill>
                        <a:srgbClr val="317277"/>
                      </a:solidFill>
                      <a:prstDash val="solid"/>
                      <a:round/>
                      <a:headEnd type="none" w="med" len="med"/>
                      <a:tailEnd type="none" w="med" len="med"/>
                    </a:lnT>
                  </a:tcPr>
                </a:tc>
                <a:tc>
                  <a:txBody>
                    <a:bodyPr/>
                    <a:lstStyle/>
                    <a:p>
                      <a:pPr algn="ctr"/>
                      <a:r>
                        <a:rPr kumimoji="1" lang="ja-JP" altLang="en-US" sz="1000" dirty="0">
                          <a:solidFill>
                            <a:schemeClr val="tx1"/>
                          </a:solidFill>
                          <a:latin typeface="BIZ UDゴシック" panose="020B0400000000000000" pitchFamily="49" charset="-128"/>
                          <a:ea typeface="BIZ UDゴシック" panose="020B0400000000000000" pitchFamily="49" charset="-128"/>
                        </a:rPr>
                        <a:t>ＩＣＢＡ</a:t>
                      </a:r>
                    </a:p>
                  </a:txBody>
                  <a:tcPr>
                    <a:lnT w="12700" cap="flat" cmpd="sng" algn="ctr">
                      <a:solidFill>
                        <a:srgbClr val="317277"/>
                      </a:solidFill>
                      <a:prstDash val="solid"/>
                      <a:round/>
                      <a:headEnd type="none" w="med" len="med"/>
                      <a:tailEnd type="none" w="med" len="med"/>
                    </a:lnT>
                  </a:tcPr>
                </a:tc>
                <a:tc>
                  <a:txBody>
                    <a:bodyPr/>
                    <a:lstStyle/>
                    <a:p>
                      <a:endParaRPr kumimoji="1" lang="ja-JP" altLang="en-US" sz="1000" dirty="0">
                        <a:solidFill>
                          <a:schemeClr val="tx1"/>
                        </a:solidFill>
                        <a:latin typeface="BIZ UDゴシック" panose="020B0400000000000000" pitchFamily="49" charset="-128"/>
                        <a:ea typeface="BIZ UDゴシック" panose="020B0400000000000000" pitchFamily="49" charset="-128"/>
                      </a:endParaRPr>
                    </a:p>
                  </a:txBody>
                  <a:tcPr>
                    <a:lnT w="12700" cap="flat" cmpd="sng" algn="ctr">
                      <a:solidFill>
                        <a:srgbClr val="317277"/>
                      </a:solidFill>
                      <a:prstDash val="solid"/>
                      <a:round/>
                      <a:headEnd type="none" w="med" len="med"/>
                      <a:tailEnd type="none" w="med" len="med"/>
                    </a:lnT>
                  </a:tcPr>
                </a:tc>
                <a:extLst>
                  <a:ext uri="{0D108BD9-81ED-4DB2-BD59-A6C34878D82A}">
                    <a16:rowId xmlns:a16="http://schemas.microsoft.com/office/drawing/2014/main" val="3143806774"/>
                  </a:ext>
                </a:extLst>
              </a:tr>
            </a:tbl>
          </a:graphicData>
        </a:graphic>
      </p:graphicFrame>
      <p:graphicFrame>
        <p:nvGraphicFramePr>
          <p:cNvPr id="6" name="表 6">
            <a:extLst>
              <a:ext uri="{FF2B5EF4-FFF2-40B4-BE49-F238E27FC236}">
                <a16:creationId xmlns:a16="http://schemas.microsoft.com/office/drawing/2014/main" id="{F2295C1F-D154-471D-B961-721CA2713CCF}"/>
              </a:ext>
            </a:extLst>
          </p:cNvPr>
          <p:cNvGraphicFramePr>
            <a:graphicFrameLocks noGrp="1"/>
          </p:cNvGraphicFramePr>
          <p:nvPr>
            <p:extLst>
              <p:ext uri="{D42A27DB-BD31-4B8C-83A1-F6EECF244321}">
                <p14:modId xmlns:p14="http://schemas.microsoft.com/office/powerpoint/2010/main" val="1965626609"/>
              </p:ext>
            </p:extLst>
          </p:nvPr>
        </p:nvGraphicFramePr>
        <p:xfrm>
          <a:off x="683149" y="4107093"/>
          <a:ext cx="7777701" cy="1644360"/>
        </p:xfrm>
        <a:graphic>
          <a:graphicData uri="http://schemas.openxmlformats.org/drawingml/2006/table">
            <a:tbl>
              <a:tblPr firstRow="1" bandRow="1">
                <a:tableStyleId>{72833802-FEF1-4C79-8D5D-14CF1EAF98D9}</a:tableStyleId>
              </a:tblPr>
              <a:tblGrid>
                <a:gridCol w="1469501">
                  <a:extLst>
                    <a:ext uri="{9D8B030D-6E8A-4147-A177-3AD203B41FA5}">
                      <a16:colId xmlns:a16="http://schemas.microsoft.com/office/drawing/2014/main" val="2240806993"/>
                    </a:ext>
                  </a:extLst>
                </a:gridCol>
                <a:gridCol w="2476500">
                  <a:extLst>
                    <a:ext uri="{9D8B030D-6E8A-4147-A177-3AD203B41FA5}">
                      <a16:colId xmlns:a16="http://schemas.microsoft.com/office/drawing/2014/main" val="3246360374"/>
                    </a:ext>
                  </a:extLst>
                </a:gridCol>
                <a:gridCol w="2733675">
                  <a:extLst>
                    <a:ext uri="{9D8B030D-6E8A-4147-A177-3AD203B41FA5}">
                      <a16:colId xmlns:a16="http://schemas.microsoft.com/office/drawing/2014/main" val="536446375"/>
                    </a:ext>
                  </a:extLst>
                </a:gridCol>
                <a:gridCol w="1098025">
                  <a:extLst>
                    <a:ext uri="{9D8B030D-6E8A-4147-A177-3AD203B41FA5}">
                      <a16:colId xmlns:a16="http://schemas.microsoft.com/office/drawing/2014/main" val="1960980777"/>
                    </a:ext>
                  </a:extLst>
                </a:gridCol>
              </a:tblGrid>
              <a:tr h="175101">
                <a:tc>
                  <a:txBody>
                    <a:bodyPr/>
                    <a:lstStyle/>
                    <a:p>
                      <a:pPr algn="ctr"/>
                      <a:r>
                        <a:rPr kumimoji="1" lang="ja-JP" altLang="en-US" sz="1000" dirty="0">
                          <a:solidFill>
                            <a:schemeClr val="bg1"/>
                          </a:solidFill>
                        </a:rPr>
                        <a:t>業務内容</a:t>
                      </a:r>
                      <a:endParaRPr kumimoji="1" lang="ja-JP" altLang="en-US" sz="1000" dirty="0">
                        <a:solidFill>
                          <a:schemeClr val="bg1"/>
                        </a:solidFill>
                        <a:latin typeface="BIZ UDゴシック" panose="020B0400000000000000" pitchFamily="49" charset="-128"/>
                        <a:ea typeface="BIZ UDゴシック" panose="020B0400000000000000" pitchFamily="49" charset="-128"/>
                      </a:endParaRPr>
                    </a:p>
                  </a:txBody>
                  <a:tcPr/>
                </a:tc>
                <a:tc>
                  <a:txBody>
                    <a:bodyPr/>
                    <a:lstStyle/>
                    <a:p>
                      <a:pPr algn="ctr"/>
                      <a:r>
                        <a:rPr kumimoji="1" lang="ja-JP" altLang="en-US" sz="1000" dirty="0">
                          <a:solidFill>
                            <a:schemeClr val="bg1"/>
                          </a:solidFill>
                        </a:rPr>
                        <a:t>数量</a:t>
                      </a:r>
                      <a:endParaRPr kumimoji="1" lang="ja-JP" altLang="en-US" sz="1000" dirty="0">
                        <a:solidFill>
                          <a:schemeClr val="bg1"/>
                        </a:solidFill>
                        <a:latin typeface="BIZ UDゴシック" panose="020B0400000000000000" pitchFamily="49" charset="-128"/>
                        <a:ea typeface="BIZ UDゴシック" panose="020B0400000000000000" pitchFamily="49" charset="-128"/>
                      </a:endParaRPr>
                    </a:p>
                  </a:txBody>
                  <a:tcPr/>
                </a:tc>
                <a:tc>
                  <a:txBody>
                    <a:bodyPr/>
                    <a:lstStyle/>
                    <a:p>
                      <a:pPr algn="ctr"/>
                      <a:r>
                        <a:rPr kumimoji="1" lang="ja-JP" altLang="en-US" sz="1000" dirty="0">
                          <a:solidFill>
                            <a:schemeClr val="bg1"/>
                          </a:solidFill>
                        </a:rPr>
                        <a:t>費用算定</a:t>
                      </a:r>
                      <a:endParaRPr kumimoji="1" lang="ja-JP" altLang="en-US" sz="1000" dirty="0">
                        <a:solidFill>
                          <a:schemeClr val="bg1"/>
                        </a:solidFill>
                        <a:latin typeface="BIZ UDゴシック" panose="020B0400000000000000" pitchFamily="49" charset="-128"/>
                        <a:ea typeface="BIZ UDゴシック" panose="020B0400000000000000" pitchFamily="49" charset="-128"/>
                      </a:endParaRPr>
                    </a:p>
                  </a:txBody>
                  <a:tcPr/>
                </a:tc>
                <a:tc>
                  <a:txBody>
                    <a:bodyPr/>
                    <a:lstStyle/>
                    <a:p>
                      <a:pPr algn="ctr"/>
                      <a:r>
                        <a:rPr kumimoji="1" lang="ja-JP" altLang="en-US" sz="1000" dirty="0">
                          <a:solidFill>
                            <a:schemeClr val="bg1"/>
                          </a:solidFill>
                        </a:rPr>
                        <a:t>税抜金額（円）</a:t>
                      </a:r>
                      <a:endParaRPr kumimoji="1" lang="ja-JP" altLang="en-US" sz="1000" dirty="0">
                        <a:solidFill>
                          <a:schemeClr val="bg1"/>
                        </a:solidFill>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2620656550"/>
                  </a:ext>
                </a:extLst>
              </a:tr>
              <a:tr h="370840">
                <a:tc>
                  <a:txBody>
                    <a:bodyPr/>
                    <a:lstStyle/>
                    <a:p>
                      <a:r>
                        <a:rPr kumimoji="1" lang="en-US" altLang="ja-JP" sz="1100" dirty="0">
                          <a:latin typeface="ＭＳ 明朝" panose="02020609040205080304" pitchFamily="17" charset="-128"/>
                          <a:ea typeface="ＭＳ 明朝" panose="02020609040205080304" pitchFamily="17" charset="-128"/>
                        </a:rPr>
                        <a:t>PC</a:t>
                      </a:r>
                      <a:r>
                        <a:rPr kumimoji="1" lang="ja-JP" altLang="en-US" sz="1100" dirty="0">
                          <a:latin typeface="ＭＳ 明朝" panose="02020609040205080304" pitchFamily="17" charset="-128"/>
                          <a:ea typeface="ＭＳ 明朝" panose="02020609040205080304" pitchFamily="17" charset="-128"/>
                        </a:rPr>
                        <a:t>検証環境貸出</a:t>
                      </a:r>
                    </a:p>
                  </a:txBody>
                  <a:tcPr/>
                </a:tc>
                <a:tc>
                  <a:txBody>
                    <a:bodyPr/>
                    <a:lstStyle/>
                    <a:p>
                      <a:r>
                        <a:rPr kumimoji="1" lang="ja-JP" altLang="en-US" sz="1100" dirty="0">
                          <a:latin typeface="ＭＳ 明朝" panose="02020609040205080304" pitchFamily="17" charset="-128"/>
                          <a:ea typeface="ＭＳ 明朝" panose="02020609040205080304" pitchFamily="17" charset="-128"/>
                        </a:rPr>
                        <a:t>サーバ２台・端末２台　８か月利用</a:t>
                      </a:r>
                    </a:p>
                  </a:txBody>
                  <a:tcPr/>
                </a:tc>
                <a:tc>
                  <a:txBody>
                    <a:bodyPr/>
                    <a:lstStyle/>
                    <a:p>
                      <a:pPr>
                        <a:tabLst>
                          <a:tab pos="2513013" algn="r"/>
                        </a:tabLst>
                      </a:pPr>
                      <a:r>
                        <a:rPr kumimoji="1" lang="ja-JP" altLang="en-US" sz="1100" kern="1200" dirty="0">
                          <a:solidFill>
                            <a:schemeClr val="tx1"/>
                          </a:solidFill>
                          <a:latin typeface="ＭＳ 明朝" panose="02020609040205080304" pitchFamily="17" charset="-128"/>
                          <a:ea typeface="ＭＳ 明朝" panose="02020609040205080304" pitchFamily="17" charset="-128"/>
                        </a:rPr>
                        <a:t>サーバ　</a:t>
                      </a:r>
                      <a:r>
                        <a:rPr kumimoji="1" lang="en-US" altLang="ja-JP" sz="1100" kern="1200" dirty="0">
                          <a:solidFill>
                            <a:schemeClr val="tx1"/>
                          </a:solidFill>
                          <a:latin typeface="ＭＳ 明朝" panose="02020609040205080304" pitchFamily="17" charset="-128"/>
                          <a:ea typeface="ＭＳ 明朝" panose="02020609040205080304" pitchFamily="17" charset="-128"/>
                        </a:rPr>
                        <a:t>70,000×2</a:t>
                      </a:r>
                      <a:r>
                        <a:rPr kumimoji="1" lang="ja-JP" altLang="en-US" sz="1100" kern="1200" dirty="0">
                          <a:solidFill>
                            <a:schemeClr val="tx1"/>
                          </a:solidFill>
                          <a:latin typeface="ＭＳ 明朝" panose="02020609040205080304" pitchFamily="17" charset="-128"/>
                          <a:ea typeface="ＭＳ 明朝" panose="02020609040205080304" pitchFamily="17" charset="-128"/>
                        </a:rPr>
                        <a:t>台　　　　</a:t>
                      </a:r>
                      <a:r>
                        <a:rPr kumimoji="1" lang="en-US" altLang="ja-JP" sz="1100" kern="1200" dirty="0">
                          <a:solidFill>
                            <a:schemeClr val="tx1"/>
                          </a:solidFill>
                          <a:latin typeface="ＭＳ 明朝" panose="02020609040205080304" pitchFamily="17" charset="-128"/>
                          <a:ea typeface="ＭＳ 明朝" panose="02020609040205080304" pitchFamily="17" charset="-128"/>
                        </a:rPr>
                        <a:t>	</a:t>
                      </a:r>
                      <a:r>
                        <a:rPr kumimoji="1" lang="ja-JP" altLang="en-US" sz="1100" kern="1200" dirty="0">
                          <a:solidFill>
                            <a:schemeClr val="tx1"/>
                          </a:solidFill>
                          <a:latin typeface="ＭＳ 明朝" panose="02020609040205080304" pitchFamily="17" charset="-128"/>
                          <a:ea typeface="ＭＳ 明朝" panose="02020609040205080304" pitchFamily="17" charset="-128"/>
                        </a:rPr>
                        <a:t>＝</a:t>
                      </a:r>
                      <a:r>
                        <a:rPr kumimoji="1" lang="en-US" altLang="ja-JP" sz="1100" kern="1200" dirty="0">
                          <a:solidFill>
                            <a:schemeClr val="tx1"/>
                          </a:solidFill>
                          <a:latin typeface="ＭＳ 明朝" panose="02020609040205080304" pitchFamily="17" charset="-128"/>
                          <a:ea typeface="ＭＳ 明朝" panose="02020609040205080304" pitchFamily="17" charset="-128"/>
                        </a:rPr>
                        <a:t>140,000</a:t>
                      </a:r>
                    </a:p>
                    <a:p>
                      <a:pPr>
                        <a:tabLst>
                          <a:tab pos="2513013" algn="r"/>
                        </a:tabLst>
                      </a:pPr>
                      <a:r>
                        <a:rPr kumimoji="1" lang="ja-JP" altLang="en-US" sz="1100" kern="1200" dirty="0">
                          <a:solidFill>
                            <a:schemeClr val="tx1"/>
                          </a:solidFill>
                          <a:latin typeface="ＭＳ 明朝" panose="02020609040205080304" pitchFamily="17" charset="-128"/>
                          <a:ea typeface="ＭＳ 明朝" panose="02020609040205080304" pitchFamily="17" charset="-128"/>
                        </a:rPr>
                        <a:t>　　　　</a:t>
                      </a:r>
                      <a:r>
                        <a:rPr kumimoji="1" lang="en-US" altLang="ja-JP" sz="1100" kern="1200" dirty="0">
                          <a:solidFill>
                            <a:schemeClr val="tx1"/>
                          </a:solidFill>
                          <a:latin typeface="ＭＳ 明朝" panose="02020609040205080304" pitchFamily="17" charset="-128"/>
                          <a:ea typeface="ＭＳ 明朝" panose="02020609040205080304" pitchFamily="17" charset="-128"/>
                        </a:rPr>
                        <a:t>20,000×2</a:t>
                      </a:r>
                      <a:r>
                        <a:rPr kumimoji="1" lang="ja-JP" altLang="en-US" sz="1100" kern="1200" dirty="0">
                          <a:solidFill>
                            <a:schemeClr val="tx1"/>
                          </a:solidFill>
                          <a:latin typeface="ＭＳ 明朝" panose="02020609040205080304" pitchFamily="17" charset="-128"/>
                          <a:ea typeface="ＭＳ 明朝" panose="02020609040205080304" pitchFamily="17" charset="-128"/>
                        </a:rPr>
                        <a:t>台</a:t>
                      </a:r>
                      <a:r>
                        <a:rPr kumimoji="1" lang="en-US" altLang="ja-JP" sz="1100" kern="1200" dirty="0">
                          <a:solidFill>
                            <a:schemeClr val="tx1"/>
                          </a:solidFill>
                          <a:latin typeface="ＭＳ 明朝" panose="02020609040205080304" pitchFamily="17" charset="-128"/>
                          <a:ea typeface="ＭＳ 明朝" panose="02020609040205080304" pitchFamily="17" charset="-128"/>
                        </a:rPr>
                        <a:t>×8</a:t>
                      </a:r>
                      <a:r>
                        <a:rPr kumimoji="1" lang="ja-JP" altLang="en-US" sz="1100" kern="1200" dirty="0">
                          <a:solidFill>
                            <a:schemeClr val="tx1"/>
                          </a:solidFill>
                          <a:latin typeface="ＭＳ 明朝" panose="02020609040205080304" pitchFamily="17" charset="-128"/>
                          <a:ea typeface="ＭＳ 明朝" panose="02020609040205080304" pitchFamily="17" charset="-128"/>
                        </a:rPr>
                        <a:t>か月</a:t>
                      </a:r>
                      <a:r>
                        <a:rPr kumimoji="1" lang="en-US" altLang="ja-JP" sz="1100" kern="1200" dirty="0">
                          <a:solidFill>
                            <a:schemeClr val="tx1"/>
                          </a:solidFill>
                          <a:latin typeface="ＭＳ 明朝" panose="02020609040205080304" pitchFamily="17" charset="-128"/>
                          <a:ea typeface="ＭＳ 明朝" panose="02020609040205080304" pitchFamily="17" charset="-128"/>
                        </a:rPr>
                        <a:t>	</a:t>
                      </a:r>
                      <a:r>
                        <a:rPr kumimoji="1" lang="ja-JP" altLang="en-US" sz="1100" kern="1200" dirty="0">
                          <a:solidFill>
                            <a:schemeClr val="tx1"/>
                          </a:solidFill>
                          <a:latin typeface="ＭＳ 明朝" panose="02020609040205080304" pitchFamily="17" charset="-128"/>
                          <a:ea typeface="ＭＳ 明朝" panose="02020609040205080304" pitchFamily="17" charset="-128"/>
                        </a:rPr>
                        <a:t>＝</a:t>
                      </a:r>
                      <a:r>
                        <a:rPr kumimoji="1" lang="en-US" altLang="ja-JP" sz="1100" kern="1200" dirty="0">
                          <a:solidFill>
                            <a:schemeClr val="tx1"/>
                          </a:solidFill>
                          <a:latin typeface="ＭＳ 明朝" panose="02020609040205080304" pitchFamily="17" charset="-128"/>
                          <a:ea typeface="ＭＳ 明朝" panose="02020609040205080304" pitchFamily="17" charset="-128"/>
                        </a:rPr>
                        <a:t>320,000</a:t>
                      </a:r>
                    </a:p>
                    <a:p>
                      <a:pPr>
                        <a:tabLst>
                          <a:tab pos="2513013" algn="r"/>
                        </a:tabLst>
                      </a:pPr>
                      <a:r>
                        <a:rPr kumimoji="1" lang="ja-JP" altLang="en-US" sz="1100" kern="1200" dirty="0">
                          <a:solidFill>
                            <a:schemeClr val="tx1"/>
                          </a:solidFill>
                          <a:latin typeface="ＭＳ 明朝" panose="02020609040205080304" pitchFamily="17" charset="-128"/>
                          <a:ea typeface="ＭＳ 明朝" panose="02020609040205080304" pitchFamily="17" charset="-128"/>
                        </a:rPr>
                        <a:t>端末　　</a:t>
                      </a:r>
                      <a:r>
                        <a:rPr kumimoji="1" lang="en-US" altLang="ja-JP" sz="1100" kern="1200" dirty="0">
                          <a:solidFill>
                            <a:schemeClr val="tx1"/>
                          </a:solidFill>
                          <a:latin typeface="ＭＳ 明朝" panose="02020609040205080304" pitchFamily="17" charset="-128"/>
                          <a:ea typeface="ＭＳ 明朝" panose="02020609040205080304" pitchFamily="17" charset="-128"/>
                        </a:rPr>
                        <a:t>10,000×2</a:t>
                      </a:r>
                      <a:r>
                        <a:rPr kumimoji="1" lang="ja-JP" altLang="en-US" sz="1100" kern="1200" dirty="0">
                          <a:solidFill>
                            <a:schemeClr val="tx1"/>
                          </a:solidFill>
                          <a:latin typeface="ＭＳ 明朝" panose="02020609040205080304" pitchFamily="17" charset="-128"/>
                          <a:ea typeface="ＭＳ 明朝" panose="02020609040205080304" pitchFamily="17" charset="-128"/>
                        </a:rPr>
                        <a:t>台</a:t>
                      </a:r>
                      <a:r>
                        <a:rPr kumimoji="1" lang="en-US" altLang="ja-JP" sz="1100" kern="1200" dirty="0">
                          <a:solidFill>
                            <a:schemeClr val="tx1"/>
                          </a:solidFill>
                          <a:latin typeface="ＭＳ 明朝" panose="02020609040205080304" pitchFamily="17" charset="-128"/>
                          <a:ea typeface="ＭＳ 明朝" panose="02020609040205080304" pitchFamily="17" charset="-128"/>
                        </a:rPr>
                        <a:t>×8</a:t>
                      </a:r>
                      <a:r>
                        <a:rPr kumimoji="1" lang="ja-JP" altLang="en-US" sz="1100" kern="1200" dirty="0">
                          <a:solidFill>
                            <a:schemeClr val="tx1"/>
                          </a:solidFill>
                          <a:latin typeface="ＭＳ 明朝" panose="02020609040205080304" pitchFamily="17" charset="-128"/>
                          <a:ea typeface="ＭＳ 明朝" panose="02020609040205080304" pitchFamily="17" charset="-128"/>
                        </a:rPr>
                        <a:t>か月</a:t>
                      </a:r>
                      <a:r>
                        <a:rPr kumimoji="1" lang="en-US" altLang="ja-JP" sz="1100" kern="1200" dirty="0">
                          <a:solidFill>
                            <a:schemeClr val="tx1"/>
                          </a:solidFill>
                          <a:latin typeface="ＭＳ 明朝" panose="02020609040205080304" pitchFamily="17" charset="-128"/>
                          <a:ea typeface="ＭＳ 明朝" panose="02020609040205080304" pitchFamily="17" charset="-128"/>
                        </a:rPr>
                        <a:t>	</a:t>
                      </a:r>
                      <a:r>
                        <a:rPr kumimoji="1" lang="ja-JP" altLang="en-US" sz="1100" kern="1200" dirty="0">
                          <a:solidFill>
                            <a:schemeClr val="tx1"/>
                          </a:solidFill>
                          <a:latin typeface="ＭＳ 明朝" panose="02020609040205080304" pitchFamily="17" charset="-128"/>
                          <a:ea typeface="ＭＳ 明朝" panose="02020609040205080304" pitchFamily="17" charset="-128"/>
                        </a:rPr>
                        <a:t>＝</a:t>
                      </a:r>
                      <a:r>
                        <a:rPr kumimoji="1" lang="en-US" altLang="ja-JP" sz="1100" kern="1200" dirty="0">
                          <a:solidFill>
                            <a:schemeClr val="tx1"/>
                          </a:solidFill>
                          <a:latin typeface="ＭＳ 明朝" panose="02020609040205080304" pitchFamily="17" charset="-128"/>
                          <a:ea typeface="ＭＳ 明朝" panose="02020609040205080304" pitchFamily="17" charset="-128"/>
                        </a:rPr>
                        <a:t>160,000</a:t>
                      </a:r>
                      <a:endParaRPr kumimoji="1" lang="en-US" altLang="ja-JP" sz="1100" kern="1200" dirty="0">
                        <a:solidFill>
                          <a:schemeClr val="tx1"/>
                        </a:solidFill>
                        <a:latin typeface="ＭＳ 明朝" panose="02020609040205080304" pitchFamily="17" charset="-128"/>
                        <a:ea typeface="ＭＳ 明朝" panose="02020609040205080304" pitchFamily="17" charset="-128"/>
                        <a:cs typeface="+mn-cs"/>
                      </a:endParaRPr>
                    </a:p>
                  </a:txBody>
                  <a:tcPr/>
                </a:tc>
                <a:tc>
                  <a:txBody>
                    <a:bodyPr/>
                    <a:lstStyle/>
                    <a:p>
                      <a:endParaRPr kumimoji="1" lang="en-US" altLang="ja-JP" sz="1100" kern="1200" dirty="0">
                        <a:solidFill>
                          <a:schemeClr val="tx1"/>
                        </a:solidFill>
                        <a:latin typeface="ＭＳ 明朝" panose="02020609040205080304" pitchFamily="17" charset="-128"/>
                        <a:ea typeface="ＭＳ 明朝" panose="02020609040205080304" pitchFamily="17" charset="-128"/>
                      </a:endParaRPr>
                    </a:p>
                    <a:p>
                      <a:endParaRPr kumimoji="1" lang="en-US" altLang="ja-JP" sz="1100" kern="1200" dirty="0">
                        <a:solidFill>
                          <a:schemeClr val="tx1"/>
                        </a:solidFill>
                        <a:latin typeface="ＭＳ 明朝" panose="02020609040205080304" pitchFamily="17" charset="-128"/>
                        <a:ea typeface="ＭＳ 明朝" panose="02020609040205080304" pitchFamily="17" charset="-128"/>
                      </a:endParaRPr>
                    </a:p>
                    <a:p>
                      <a:pPr algn="r"/>
                      <a:r>
                        <a:rPr kumimoji="1" lang="en-US" altLang="ja-JP" sz="1100" kern="1200" dirty="0">
                          <a:solidFill>
                            <a:schemeClr val="tx1"/>
                          </a:solidFill>
                          <a:latin typeface="ＭＳ 明朝" panose="02020609040205080304" pitchFamily="17" charset="-128"/>
                          <a:ea typeface="ＭＳ 明朝" panose="02020609040205080304" pitchFamily="17" charset="-128"/>
                        </a:rPr>
                        <a:t>620,000</a:t>
                      </a:r>
                      <a:endParaRPr kumimoji="1" lang="ja-JP" altLang="en-US" sz="1100" kern="1200" dirty="0">
                        <a:solidFill>
                          <a:schemeClr val="tx1"/>
                        </a:solidFill>
                        <a:latin typeface="ＭＳ 明朝" panose="02020609040205080304" pitchFamily="17" charset="-128"/>
                        <a:ea typeface="ＭＳ 明朝" panose="02020609040205080304" pitchFamily="17" charset="-128"/>
                        <a:cs typeface="+mn-cs"/>
                      </a:endParaRPr>
                    </a:p>
                  </a:txBody>
                  <a:tcPr/>
                </a:tc>
                <a:extLst>
                  <a:ext uri="{0D108BD9-81ED-4DB2-BD59-A6C34878D82A}">
                    <a16:rowId xmlns:a16="http://schemas.microsoft.com/office/drawing/2014/main" val="2603063461"/>
                  </a:ext>
                </a:extLst>
              </a:tr>
              <a:tr h="188353">
                <a:tc>
                  <a:txBody>
                    <a:bodyPr/>
                    <a:lstStyle/>
                    <a:p>
                      <a:r>
                        <a:rPr kumimoji="1" lang="ja-JP" altLang="en-US" sz="1100" dirty="0">
                          <a:latin typeface="ＭＳ 明朝" panose="02020609040205080304" pitchFamily="17" charset="-128"/>
                          <a:ea typeface="ＭＳ 明朝" panose="02020609040205080304" pitchFamily="17" charset="-128"/>
                        </a:rPr>
                        <a:t>データ投入</a:t>
                      </a:r>
                    </a:p>
                  </a:txBody>
                  <a:tcPr/>
                </a:tc>
                <a:tc>
                  <a:txBody>
                    <a:bodyPr/>
                    <a:lstStyle/>
                    <a:p>
                      <a:r>
                        <a:rPr kumimoji="1" lang="ja-JP" altLang="en-US" sz="1100" dirty="0">
                          <a:latin typeface="ＭＳ 明朝" panose="02020609040205080304" pitchFamily="17" charset="-128"/>
                          <a:ea typeface="ＭＳ 明朝" panose="02020609040205080304" pitchFamily="17" charset="-128"/>
                        </a:rPr>
                        <a:t>２回に分けて投入</a:t>
                      </a:r>
                    </a:p>
                  </a:txBody>
                  <a:tcPr/>
                </a:tc>
                <a:tc>
                  <a:txBody>
                    <a:bodyPr/>
                    <a:lstStyle/>
                    <a:p>
                      <a:r>
                        <a:rPr kumimoji="1" lang="en-US" altLang="ja-JP" sz="1100" dirty="0">
                          <a:latin typeface="ＭＳ 明朝" panose="02020609040205080304" pitchFamily="17" charset="-128"/>
                          <a:ea typeface="ＭＳ 明朝" panose="02020609040205080304" pitchFamily="17" charset="-128"/>
                        </a:rPr>
                        <a:t>100,000×2</a:t>
                      </a:r>
                      <a:r>
                        <a:rPr kumimoji="1" lang="ja-JP" altLang="en-US" sz="1100" dirty="0">
                          <a:latin typeface="ＭＳ 明朝" panose="02020609040205080304" pitchFamily="17" charset="-128"/>
                          <a:ea typeface="ＭＳ 明朝" panose="02020609040205080304" pitchFamily="17" charset="-128"/>
                        </a:rPr>
                        <a:t>回</a:t>
                      </a:r>
                    </a:p>
                  </a:txBody>
                  <a:tcPr/>
                </a:tc>
                <a:tc>
                  <a:txBody>
                    <a:bodyPr/>
                    <a:lstStyle/>
                    <a:p>
                      <a:pPr algn="r"/>
                      <a:r>
                        <a:rPr kumimoji="1" lang="en-US" altLang="ja-JP" sz="1100" dirty="0">
                          <a:latin typeface="ＭＳ 明朝" panose="02020609040205080304" pitchFamily="17" charset="-128"/>
                          <a:ea typeface="ＭＳ 明朝" panose="02020609040205080304" pitchFamily="17" charset="-128"/>
                        </a:rPr>
                        <a:t>200,000</a:t>
                      </a:r>
                      <a:endParaRPr kumimoji="1" lang="ja-JP" altLang="en-US" sz="1100" dirty="0">
                        <a:latin typeface="ＭＳ 明朝" panose="02020609040205080304" pitchFamily="17" charset="-128"/>
                        <a:ea typeface="ＭＳ 明朝" panose="02020609040205080304" pitchFamily="17" charset="-128"/>
                      </a:endParaRPr>
                    </a:p>
                  </a:txBody>
                  <a:tcPr/>
                </a:tc>
                <a:extLst>
                  <a:ext uri="{0D108BD9-81ED-4DB2-BD59-A6C34878D82A}">
                    <a16:rowId xmlns:a16="http://schemas.microsoft.com/office/drawing/2014/main" val="1858638416"/>
                  </a:ext>
                </a:extLst>
              </a:tr>
              <a:tr h="167812">
                <a:tc>
                  <a:txBody>
                    <a:bodyPr/>
                    <a:lstStyle/>
                    <a:p>
                      <a:r>
                        <a:rPr kumimoji="1" lang="ja-JP" altLang="en-US" sz="1100" dirty="0">
                          <a:latin typeface="ＭＳ 明朝" panose="02020609040205080304" pitchFamily="17" charset="-128"/>
                          <a:ea typeface="ＭＳ 明朝" panose="02020609040205080304" pitchFamily="17" charset="-128"/>
                        </a:rPr>
                        <a:t>投入後のデータ修正</a:t>
                      </a:r>
                    </a:p>
                  </a:txBody>
                  <a:tcPr/>
                </a:tc>
                <a:tc>
                  <a:txBody>
                    <a:bodyPr/>
                    <a:lstStyle/>
                    <a:p>
                      <a:r>
                        <a:rPr kumimoji="1" lang="ja-JP" altLang="en-US" sz="1100" dirty="0">
                          <a:latin typeface="ＭＳ 明朝" panose="02020609040205080304" pitchFamily="17" charset="-128"/>
                          <a:ea typeface="ＭＳ 明朝" panose="02020609040205080304" pitchFamily="17" charset="-128"/>
                        </a:rPr>
                        <a:t>５項目修正見込み</a:t>
                      </a:r>
                    </a:p>
                  </a:txBody>
                  <a:tcPr/>
                </a:tc>
                <a:tc>
                  <a:txBody>
                    <a:bodyPr/>
                    <a:lstStyle/>
                    <a:p>
                      <a:r>
                        <a:rPr kumimoji="1" lang="en-US" altLang="ja-JP" sz="1100" dirty="0">
                          <a:latin typeface="ＭＳ 明朝" panose="02020609040205080304" pitchFamily="17" charset="-128"/>
                          <a:ea typeface="ＭＳ 明朝" panose="02020609040205080304" pitchFamily="17" charset="-128"/>
                        </a:rPr>
                        <a:t>100,000×5</a:t>
                      </a:r>
                      <a:r>
                        <a:rPr kumimoji="1" lang="ja-JP" altLang="en-US" sz="1100" dirty="0">
                          <a:latin typeface="ＭＳ 明朝" panose="02020609040205080304" pitchFamily="17" charset="-128"/>
                          <a:ea typeface="ＭＳ 明朝" panose="02020609040205080304" pitchFamily="17" charset="-128"/>
                        </a:rPr>
                        <a:t>項目</a:t>
                      </a:r>
                    </a:p>
                  </a:txBody>
                  <a:tcPr/>
                </a:tc>
                <a:tc>
                  <a:txBody>
                    <a:bodyPr/>
                    <a:lstStyle/>
                    <a:p>
                      <a:pPr algn="r"/>
                      <a:r>
                        <a:rPr kumimoji="1" lang="en-US" altLang="ja-JP" sz="1100" dirty="0">
                          <a:latin typeface="ＭＳ 明朝" panose="02020609040205080304" pitchFamily="17" charset="-128"/>
                          <a:ea typeface="ＭＳ 明朝" panose="02020609040205080304" pitchFamily="17" charset="-128"/>
                        </a:rPr>
                        <a:t>500,000</a:t>
                      </a:r>
                      <a:endParaRPr kumimoji="1" lang="ja-JP" altLang="en-US" sz="1100" dirty="0">
                        <a:latin typeface="ＭＳ 明朝" panose="02020609040205080304" pitchFamily="17" charset="-128"/>
                        <a:ea typeface="ＭＳ 明朝" panose="02020609040205080304" pitchFamily="17" charset="-128"/>
                      </a:endParaRPr>
                    </a:p>
                  </a:txBody>
                  <a:tcPr/>
                </a:tc>
                <a:extLst>
                  <a:ext uri="{0D108BD9-81ED-4DB2-BD59-A6C34878D82A}">
                    <a16:rowId xmlns:a16="http://schemas.microsoft.com/office/drawing/2014/main" val="979586386"/>
                  </a:ext>
                </a:extLst>
              </a:tr>
              <a:tr h="288000">
                <a:tc>
                  <a:txBody>
                    <a:bodyPr/>
                    <a:lstStyle/>
                    <a:p>
                      <a:endParaRPr kumimoji="1" lang="ja-JP" altLang="en-US" sz="1100" dirty="0">
                        <a:latin typeface="ＭＳ 明朝" panose="02020609040205080304" pitchFamily="17" charset="-128"/>
                        <a:ea typeface="ＭＳ 明朝" panose="02020609040205080304" pitchFamily="17" charset="-128"/>
                      </a:endParaRPr>
                    </a:p>
                  </a:txBody>
                  <a:tcPr/>
                </a:tc>
                <a:tc>
                  <a:txBody>
                    <a:bodyPr/>
                    <a:lstStyle/>
                    <a:p>
                      <a:endParaRPr kumimoji="1" lang="ja-JP" altLang="en-US" sz="1100" dirty="0">
                        <a:latin typeface="ＭＳ 明朝" panose="02020609040205080304" pitchFamily="17" charset="-128"/>
                        <a:ea typeface="ＭＳ 明朝" panose="02020609040205080304" pitchFamily="17" charset="-128"/>
                      </a:endParaRPr>
                    </a:p>
                  </a:txBody>
                  <a:tcPr/>
                </a:tc>
                <a:tc>
                  <a:txBody>
                    <a:bodyPr/>
                    <a:lstStyle/>
                    <a:p>
                      <a:pPr algn="r"/>
                      <a:r>
                        <a:rPr kumimoji="1" lang="ja-JP" altLang="en-US" sz="1100" dirty="0">
                          <a:latin typeface="ＭＳ 明朝" panose="02020609040205080304" pitchFamily="17" charset="-128"/>
                          <a:ea typeface="ＭＳ 明朝" panose="02020609040205080304" pitchFamily="17" charset="-128"/>
                        </a:rPr>
                        <a:t>合計</a:t>
                      </a:r>
                    </a:p>
                  </a:txBody>
                  <a:tcPr/>
                </a:tc>
                <a:tc>
                  <a:txBody>
                    <a:bodyPr/>
                    <a:lstStyle/>
                    <a:p>
                      <a:pPr algn="r"/>
                      <a:r>
                        <a:rPr kumimoji="1" lang="en-US" altLang="ja-JP" sz="1100" dirty="0">
                          <a:latin typeface="ＭＳ 明朝" panose="02020609040205080304" pitchFamily="17" charset="-128"/>
                          <a:ea typeface="ＭＳ 明朝" panose="02020609040205080304" pitchFamily="17" charset="-128"/>
                        </a:rPr>
                        <a:t>1,320,000</a:t>
                      </a:r>
                      <a:endParaRPr kumimoji="1" lang="ja-JP" altLang="en-US" sz="1100" dirty="0">
                        <a:latin typeface="ＭＳ 明朝" panose="02020609040205080304" pitchFamily="17" charset="-128"/>
                        <a:ea typeface="ＭＳ 明朝" panose="02020609040205080304" pitchFamily="17" charset="-128"/>
                      </a:endParaRPr>
                    </a:p>
                  </a:txBody>
                  <a:tcPr/>
                </a:tc>
                <a:extLst>
                  <a:ext uri="{0D108BD9-81ED-4DB2-BD59-A6C34878D82A}">
                    <a16:rowId xmlns:a16="http://schemas.microsoft.com/office/drawing/2014/main" val="3615754039"/>
                  </a:ext>
                </a:extLst>
              </a:tr>
            </a:tbl>
          </a:graphicData>
        </a:graphic>
      </p:graphicFrame>
      <p:sp>
        <p:nvSpPr>
          <p:cNvPr id="12" name="テキスト ボックス 11">
            <a:extLst>
              <a:ext uri="{FF2B5EF4-FFF2-40B4-BE49-F238E27FC236}">
                <a16:creationId xmlns:a16="http://schemas.microsoft.com/office/drawing/2014/main" id="{6D0311A2-3B06-4961-9EFD-5ED61DD58206}"/>
              </a:ext>
            </a:extLst>
          </p:cNvPr>
          <p:cNvSpPr txBox="1"/>
          <p:nvPr/>
        </p:nvSpPr>
        <p:spPr bwMode="auto">
          <a:xfrm>
            <a:off x="739470" y="3853871"/>
            <a:ext cx="3206695" cy="276999"/>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rtlCol="0">
            <a:spAutoFit/>
          </a:bodyPr>
          <a:lstStyle/>
          <a:p>
            <a:pPr algn="l" eaLnBrk="1" hangingPunct="1"/>
            <a:r>
              <a:rPr kumimoji="1" lang="ja-JP" altLang="en-US" sz="1200" dirty="0">
                <a:latin typeface="BIZ UDゴシック" panose="020B0400000000000000" pitchFamily="49" charset="-128"/>
                <a:ea typeface="BIZ UDゴシック" panose="020B0400000000000000" pitchFamily="49" charset="-128"/>
              </a:rPr>
              <a:t>費用算定例（中間ファイル作成費を除く）</a:t>
            </a:r>
          </a:p>
        </p:txBody>
      </p:sp>
    </p:spTree>
    <p:extLst>
      <p:ext uri="{BB962C8B-B14F-4D97-AF65-F5344CB8AC3E}">
        <p14:creationId xmlns:p14="http://schemas.microsoft.com/office/powerpoint/2010/main" val="2955660106"/>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660066"/>
        </a:solidFill>
        <a:ln w="12700" algn="ctr">
          <a:solidFill>
            <a:srgbClr val="660066"/>
          </a:solidFill>
          <a:miter lim="800000"/>
          <a:headEnd/>
          <a:tailEn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a:spPr>
      <a:bodyPr wrap="none" anchor="ctr"/>
      <a:lstStyle>
        <a:defPPr>
          <a:defRPr/>
        </a:defPPr>
      </a:lstStyle>
    </a:spDef>
    <a:lnDef>
      <a:spPr bwMode="auto">
        <a:xfrm>
          <a:off x="0" y="0"/>
          <a:ext cx="1" cy="1"/>
        </a:xfrm>
        <a:custGeom>
          <a:avLst/>
          <a:gdLst/>
          <a:ahLst/>
          <a:cxnLst/>
          <a:rect l="0" t="0" r="0" b="0"/>
          <a:pathLst/>
        </a:custGeom>
        <a:solidFill>
          <a:srgbClr val="FFE6CD"/>
        </a:solidFill>
        <a:ln w="127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333399">
                    <a:alpha val="50000"/>
                  </a:srgb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1" lang="ja-JP" altLang="en-US" sz="1100" b="0" i="0" u="none" strike="noStrike" cap="none" normalizeH="0" baseline="0" smtClean="0">
            <a:ln>
              <a:noFill/>
            </a:ln>
            <a:solidFill>
              <a:schemeClr val="tx1"/>
            </a:solidFill>
            <a:effectLst/>
            <a:latin typeface="Arial" charset="0"/>
            <a:ea typeface="ＭＳ Ｐゴシック" pitchFamily="50" charset="-128"/>
          </a:defRPr>
        </a:defPPr>
      </a:lstStyle>
    </a:lnDef>
    <a:txDef>
      <a:spPr bwMode="auto">
        <a:noFill/>
        <a:ln w="12700">
          <a:solidFill>
            <a:srgbClr val="660066"/>
          </a:solidFill>
          <a:miter lim="800000"/>
          <a:headEnd/>
          <a:tailEnd/>
        </a:ln>
        <a:extLst>
          <a:ext uri="{909E8E84-426E-40DD-AFC4-6F175D3DCCD1}">
            <a14:hiddenFill xmlns:a14="http://schemas.microsoft.com/office/drawing/2010/main">
              <a:solidFill>
                <a:srgbClr val="FFFFFF"/>
              </a:solidFill>
            </a14:hiddenFill>
          </a:ext>
        </a:extLst>
      </a:spPr>
      <a:bodyPr>
        <a:spAutoFit/>
      </a:bodyPr>
      <a:lstStyle>
        <a:defPPr algn="l" eaLnBrk="1" hangingPunct="1">
          <a:defRPr/>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22368</TotalTime>
  <Words>2696</Words>
  <Application>Microsoft Office PowerPoint</Application>
  <PresentationFormat>画面に合わせる (4:3)</PresentationFormat>
  <Paragraphs>274</Paragraphs>
  <Slides>8</Slides>
  <Notes>8</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8</vt:i4>
      </vt:variant>
    </vt:vector>
  </HeadingPairs>
  <TitlesOfParts>
    <vt:vector size="19" baseType="lpstr">
      <vt:lpstr>BIZ UDPゴシック</vt:lpstr>
      <vt:lpstr>BIZ UDゴシック</vt:lpstr>
      <vt:lpstr>HGP創英角ｺﾞｼｯｸUB</vt:lpstr>
      <vt:lpstr>HGS創英角ｺﾞｼｯｸUB</vt:lpstr>
      <vt:lpstr>ＭＳ Ｐ明朝</vt:lpstr>
      <vt:lpstr>MS UI Gothic</vt:lpstr>
      <vt:lpstr>ＭＳ 明朝</vt:lpstr>
      <vt:lpstr>Arial</vt:lpstr>
      <vt:lpstr>Arial Narrow</vt:lpstr>
      <vt:lpstr>Century</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資料</dc:title>
  <dc:creator>EAZESYSTEMS</dc:creator>
  <cp:lastModifiedBy>企画部　久保　博史</cp:lastModifiedBy>
  <cp:revision>679</cp:revision>
  <cp:lastPrinted>2023-04-07T06:15:14Z</cp:lastPrinted>
  <dcterms:created xsi:type="dcterms:W3CDTF">2008-12-18T05:42:47Z</dcterms:created>
  <dcterms:modified xsi:type="dcterms:W3CDTF">2024-05-29T01:59:21Z</dcterms:modified>
</cp:coreProperties>
</file>